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1" r:id="rId9"/>
    <p:sldId id="272" r:id="rId10"/>
    <p:sldId id="263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64" r:id="rId21"/>
    <p:sldId id="274" r:id="rId22"/>
    <p:sldId id="275" r:id="rId23"/>
    <p:sldId id="273" r:id="rId24"/>
    <p:sldId id="265" r:id="rId25"/>
    <p:sldId id="26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67" r:id="rId34"/>
    <p:sldId id="292" r:id="rId35"/>
    <p:sldId id="268" r:id="rId36"/>
    <p:sldId id="293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48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1852F-F75F-1AF7-F876-2ED180EC5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A61E2B-5051-8C8B-0AD8-17ED3AB9C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9DEA0-1077-4538-5C85-DE094A2DE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29C57-7F84-3FC5-6B4D-C4A285426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A3887-2876-23A6-1CFB-F431C9368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8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50FE8-B7A6-C883-9469-AF2BB53E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084772-329A-8C91-A4EB-6DEB24FDEC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F9F1B-48D9-22A3-2DFC-431831ADD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AA74B-15BC-9EB6-80A6-B2961597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12956-6960-BEA6-EC88-4342626F7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99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3F1AE17-A5CB-3E45-9AC9-99E8225A7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F09F63-D0D9-B8A9-C8FC-284717986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2B4E18-F7CC-23C4-FF19-37C2D4D7C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F9C2C-4054-641C-D372-AD295721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FD6ECE-DD18-F7FC-52A6-89EEEA7F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91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DE988-6720-7D84-A544-8771A7D7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B47CF7-AF6B-2F2A-6ADB-DD2C42F47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BC1D10-4837-AC4A-E410-60C1B2F5B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A7E305-847C-5519-14B1-FA9B014B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22001-CFA6-7A11-4071-33FE2B71D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433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27D3A-85E0-2898-D42B-69A632DD3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D3F92-4C55-F93A-A004-FF5CFCF17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151A8-4BEA-C0DB-5DDF-2369127FF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E8D7A-1004-A036-042A-E8E85CE3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D2083-6937-4475-9414-8DFF971B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76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CED7E-48C8-36B1-2F87-932A8565C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D1D4CF-FF78-A3FC-578A-3465FE5F4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570469-330C-DB40-DE54-BE522A27C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F91385-09C5-E370-3982-C9AA1FDB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6B14E-39C0-CEC1-AF0C-3F938FBD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C70CA5-2C6E-996D-6F98-A53E9CEF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8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C9403-8BD3-821D-4CEF-2C2B2754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FBAC4A-DAAD-1736-FDE2-53D51EEDD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22442B-426A-131D-C62A-B50D1CF5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62630E1-8B36-F0D8-EAEE-A7FE74A26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9D95E9-6BD5-0040-DF25-E3E730675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4437499-AD58-9FB8-04D4-5619B329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79F0376-40B1-A723-A2D9-A202A515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712FF9-498E-6F0D-D8DD-21FBA03C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864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605C3-7C2D-824D-51F7-B325DB9A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AFCFB-340A-C2D1-CC41-BFB622D96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BCBD68-8683-93CE-C2D5-57741FE3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04967A-8116-1FED-2479-4F6D3C2E5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22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7F0C0C0-8259-D00E-41E7-77FDEC10C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B739F67-F350-03AC-75D6-4FB994A5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2C46B-F197-C9DF-3475-A2D44239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7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C0467-BAE8-3F68-836D-55C2417BF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31A4DD-B688-149F-FB26-FE4B3BC40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3FC82A-8F58-AD1D-832A-B2401CF87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9A18E4-A88A-E73B-6E96-C74CC044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EA52ED-43DA-5E60-B51E-E07F38A6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2ECE67-BE64-5709-A66F-879E9E45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8A761A-A8F7-7226-DCFA-5F71DC5E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89B9FD-0E96-C243-521C-683A26BA1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693D1D-324F-C974-E9D3-5AE9038FC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9E0FB7-26A3-112D-8699-2D4133B56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447B77-C738-52B8-1853-96AC782C4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146125-CE58-49B8-6128-11E395874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878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F18E6A-59C4-767B-3674-87E4038D0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33849D-407A-341C-2277-2E0A39204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361EB-33EA-C225-EF31-130D087EA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098B18-37FE-4E4F-AFBD-31980E79A812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ED320-FDFB-97C8-2BE4-DD4435417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4B460F-43C6-52FE-29E1-6A601EE90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4178A-5DE7-4838-8BFC-738F21D9BE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239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2E52F-F3CB-E7A4-39AC-80DE207018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Pulse City </a:t>
            </a:r>
            <a:r>
              <a:rPr lang="ko-KR" altLang="en-US"/>
              <a:t>최종기획서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5086F4-58A7-F989-71D5-9EEFD9D36C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2021180007 </a:t>
            </a:r>
            <a:r>
              <a:rPr lang="ko-KR" altLang="en-US"/>
              <a:t>노훈철</a:t>
            </a:r>
            <a:endParaRPr lang="en-US" altLang="ko-KR"/>
          </a:p>
          <a:p>
            <a:r>
              <a:rPr lang="ko-KR" altLang="en-US"/>
              <a:t> </a:t>
            </a:r>
            <a:r>
              <a:rPr lang="en-US" altLang="ko-KR"/>
              <a:t>2021182037 </a:t>
            </a:r>
            <a:r>
              <a:rPr lang="ko-KR" altLang="en-US"/>
              <a:t>진성준</a:t>
            </a:r>
            <a:endParaRPr lang="en-US" altLang="ko-KR"/>
          </a:p>
          <a:p>
            <a:r>
              <a:rPr lang="en-US" altLang="ko-KR"/>
              <a:t>2021182032 </a:t>
            </a:r>
            <a:r>
              <a:rPr lang="ko-KR" altLang="en-US"/>
              <a:t>임동건</a:t>
            </a:r>
          </a:p>
        </p:txBody>
      </p:sp>
    </p:spTree>
    <p:extLst>
      <p:ext uri="{BB962C8B-B14F-4D97-AF65-F5344CB8AC3E}">
        <p14:creationId xmlns:p14="http://schemas.microsoft.com/office/powerpoint/2010/main" val="1371133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CC979-CAA8-36C2-1B2D-B3287404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B4795-3A26-9EEE-A5CD-273F8B04C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59623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600"/>
              <a:t>직업은 총 </a:t>
            </a:r>
            <a:r>
              <a:rPr lang="en-US" altLang="ko-KR" sz="1600"/>
              <a:t>9</a:t>
            </a:r>
            <a:r>
              <a:rPr lang="ko-KR" altLang="en-US" sz="1600"/>
              <a:t>개의 직업이 존재하며</a:t>
            </a:r>
            <a:r>
              <a:rPr lang="en-US" altLang="ko-KR" sz="1600"/>
              <a:t>, 3</a:t>
            </a:r>
            <a:r>
              <a:rPr lang="ko-KR" altLang="en-US" sz="1600"/>
              <a:t>개의 직업군으로 나눕니다</a:t>
            </a:r>
            <a:r>
              <a:rPr lang="en-US" altLang="ko-KR" sz="1600"/>
              <a:t>.</a:t>
            </a:r>
          </a:p>
          <a:p>
            <a:r>
              <a:rPr lang="ko-KR" altLang="en-US" sz="1600"/>
              <a:t>각 직업마다 고유 스킬과 무기를 가지고 있습니다</a:t>
            </a:r>
            <a:r>
              <a:rPr lang="en-US" altLang="ko-KR" sz="1600"/>
              <a:t>.</a:t>
            </a:r>
          </a:p>
          <a:p>
            <a:endParaRPr lang="en-US" altLang="ko-KR" sz="1600"/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돌격군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보통의 탱커가 단순히 맞으면서 버티는 수동적인 역할이라면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게임의 돌격군은 각자 다른 방식의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생존 기제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활용해 최전방을 돌파한다는 공통점이 있어 하나로 묶었습니다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 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유틸군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(Utility)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-&gt;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그룹은 총기 데미지보다는 스킬 활용 능력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뇌지컬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게임의 승패를 가르는 직업들입니다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직접 죽이는 것보다 전황을 우리 팀에게 유리하게 만드는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판 깔기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능력에 특화되어 있어 유틸군으로 분류했습니다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공격군</a:t>
            </a:r>
            <a:endParaRPr lang="en-US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직관적인 역할군입니다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복잡한 변수보다는 플레이어의 컨트롤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에임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무빙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능력이 곧 전투력으로 직결되는 직업들입니다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 의존도를 낮추고 사격 자체에 집중하도록 설계했기에 공격군으로 묶었습니다</a:t>
            </a:r>
            <a:r>
              <a:rPr lang="en-US" altLang="ko-KR" sz="16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637981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4F1E-3C47-AD47-6714-DD7327D5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EC39C-F053-1C67-8ACD-EEC6F015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- 2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EA02DD1-3869-575D-EB1D-3448C0417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Drawing 0" descr="image1762149427419.png">
            <a:extLst>
              <a:ext uri="{FF2B5EF4-FFF2-40B4-BE49-F238E27FC236}">
                <a16:creationId xmlns:a16="http://schemas.microsoft.com/office/drawing/2014/main" id="{F3130276-ED8E-ABB2-0A7E-8489EF1C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12" y="18255"/>
            <a:ext cx="2166941" cy="214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6638402-7210-6341-CBEF-9F27E03A6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50" y="1563732"/>
            <a:ext cx="116401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저거넛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머신건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머신건</a:t>
            </a: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돌격군 중 방어력과 열기 패시브를 기반으로 탱킹하는 직업</a:t>
            </a: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b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패시브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머신건을 쏠수록 열기 게이지가 상승하며 열기 게이지가 상승할수록 추가 공격력이 상승합니다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추가로 적정 열기 제한선을 넘게 되면 몇 초간 과부화 상태가 되어 총을 쏠 수 없게 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 게이지를 소모하여 자신의 체력을 보호하는 추가 체력 개념의 불꽃 체력을 생성합니다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 게이지를 초당 소모하여 주위 불꽃 도드딜을 줍니다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 게이지 제한선의 한계가 해제되며 무기에서 불꽃을 발사합니다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화염방사기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전장의 한가운데에 서서 물러서지 않고 끊임없이 탄환을 쏟아붓는 플레이가 가능합니다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 게이지가 차오를 때의 아슬아슬함을 즐기며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한계 직전까지 화력을 유지하다가 위기 순간 화염 방어막으로 버티는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줄타기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운영이 핵심입니다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단순히 마우스만 누르는 지루한 탱커가 아니라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'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(Heat)'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리스크를 관리하는 재미를 주고자 했습니다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열기가 높을수록 강해지지만 총기 고장의 위험이 따르는 시스템을 통해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플레이어가 상황에 맞춰 공격 템포를 조절하고 궁극기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화염방사기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kumimoji="0" lang="ko-KR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통해 그 스트레스를 일시에 해소하는 카타르시스를 느끼도록 설계했습니다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7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D780-331B-9EC7-CB1C-663F4E262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9CA463-B2E5-4C48-0DA6-7C334BE2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- 3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357A9A1-16E3-E238-A505-845BB465E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E27ED8-A498-96BC-5807-4787A4A30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33" y="1441104"/>
            <a:ext cx="11833225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프로스트 가드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얼음 탱커</a:t>
            </a:r>
            <a:r>
              <a:rPr kumimoji="0" lang="en-US" altLang="ko-K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100"/>
              <a:t>- </a:t>
            </a:r>
            <a:r>
              <a:rPr lang="ko-KR" altLang="ko-KR" sz="1100"/>
              <a:t>주무기</a:t>
            </a:r>
            <a:r>
              <a:rPr lang="en-US" altLang="ko-KR" sz="1100"/>
              <a:t>: </a:t>
            </a:r>
            <a:r>
              <a:rPr lang="ko-KR" altLang="ko-KR" sz="1100"/>
              <a:t>샷건</a:t>
            </a:r>
          </a:p>
          <a:p>
            <a:r>
              <a:rPr lang="en-US" altLang="ko-KR" sz="1100"/>
              <a:t>- </a:t>
            </a:r>
            <a:r>
              <a:rPr lang="ko-KR" altLang="ko-KR" sz="1100"/>
              <a:t>직업 설명</a:t>
            </a:r>
            <a:r>
              <a:rPr lang="en-US" altLang="ko-KR" sz="1100"/>
              <a:t>: </a:t>
            </a:r>
            <a:r>
              <a:rPr lang="ko-KR" altLang="ko-KR" sz="1100"/>
              <a:t>돌격군 중 체력이 가장 높은 탱커로 높은 체력과 얼음 스킬을 기반으로 버티는 직업</a:t>
            </a:r>
          </a:p>
          <a:p>
            <a:r>
              <a:rPr lang="en-US" altLang="ko-KR" sz="1100"/>
              <a:t>- </a:t>
            </a:r>
            <a:r>
              <a:rPr lang="ko-KR" altLang="ko-KR" sz="1100"/>
              <a:t>스킬</a:t>
            </a:r>
            <a:r>
              <a:rPr lang="en-US" altLang="ko-KR" sz="1100"/>
              <a:t>: </a:t>
            </a:r>
            <a:endParaRPr lang="ko-KR" altLang="ko-KR" sz="1100"/>
          </a:p>
          <a:p>
            <a:r>
              <a:rPr lang="ko-KR" altLang="ko-KR" sz="1100"/>
              <a:t>패시브</a:t>
            </a:r>
            <a:r>
              <a:rPr lang="en-US" altLang="ko-KR" sz="1100"/>
              <a:t>: </a:t>
            </a:r>
            <a:r>
              <a:rPr lang="ko-KR" altLang="ko-KR" sz="1100"/>
              <a:t>체력이 적을수록 방어력이 상승합니다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스킬</a:t>
            </a:r>
            <a:r>
              <a:rPr lang="en-US" altLang="ko-KR" sz="1100"/>
              <a:t>1: </a:t>
            </a:r>
            <a:r>
              <a:rPr lang="ko-KR" altLang="ko-KR" sz="1100"/>
              <a:t>주위 냉기를 퍼뜨려 주변 적의 이동속도를 감소 시킵니다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스킬</a:t>
            </a:r>
            <a:r>
              <a:rPr lang="en-US" altLang="ko-KR" sz="1100"/>
              <a:t>2: </a:t>
            </a:r>
            <a:r>
              <a:rPr lang="ko-KR" altLang="ko-KR" sz="1100"/>
              <a:t>자신을 순간적으로 얼려 무적상태</a:t>
            </a:r>
            <a:r>
              <a:rPr lang="en-US" altLang="ko-KR" sz="1100"/>
              <a:t>(</a:t>
            </a:r>
            <a:r>
              <a:rPr lang="ko-KR" altLang="ko-KR" sz="1100"/>
              <a:t>움질일 수 없음</a:t>
            </a:r>
            <a:r>
              <a:rPr lang="en-US" altLang="ko-KR" sz="1100"/>
              <a:t>) + </a:t>
            </a:r>
            <a:r>
              <a:rPr lang="ko-KR" altLang="ko-KR" sz="1100"/>
              <a:t>체력 회복합니다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스킬</a:t>
            </a:r>
            <a:r>
              <a:rPr lang="en-US" altLang="ko-KR" sz="1100"/>
              <a:t>3: </a:t>
            </a:r>
            <a:r>
              <a:rPr lang="ko-KR" altLang="ko-KR" sz="1100"/>
              <a:t>얼음 방패를 생성하여 한번의 공격을 반드시 막을 수 있습니다</a:t>
            </a:r>
            <a:r>
              <a:rPr lang="en-US" altLang="ko-KR" sz="1100"/>
              <a:t>. </a:t>
            </a:r>
            <a:endParaRPr lang="ko-KR" altLang="ko-KR" sz="1100"/>
          </a:p>
          <a:p>
            <a:r>
              <a:rPr lang="en-US" altLang="ko-KR" sz="1100"/>
              <a:t>- </a:t>
            </a:r>
            <a:r>
              <a:rPr lang="ko-KR" altLang="ko-KR" sz="1100"/>
              <a:t>게임플레이 스타일</a:t>
            </a:r>
            <a:r>
              <a:rPr lang="en-US" altLang="ko-KR" sz="1100"/>
              <a:t>:</a:t>
            </a:r>
            <a:endParaRPr lang="ko-KR" altLang="ko-KR" sz="1100"/>
          </a:p>
          <a:p>
            <a:r>
              <a:rPr lang="ko-KR" altLang="ko-KR" sz="1100"/>
              <a:t>체력이 깎이는 것을 두려워하지 않고 오히려 적진 깊숙이 파고들어 샷건으로 근접전을 펼칩니다</a:t>
            </a:r>
            <a:r>
              <a:rPr lang="en-US" altLang="ko-KR" sz="1100"/>
              <a:t>. </a:t>
            </a:r>
            <a:r>
              <a:rPr lang="ko-KR" altLang="ko-KR" sz="1100"/>
              <a:t>적의 공격 타이밍에 맞춰 순간적으로 자신을 얼리거나 패링</a:t>
            </a:r>
            <a:r>
              <a:rPr lang="en-US" altLang="ko-KR" sz="1100"/>
              <a:t>(</a:t>
            </a:r>
            <a:r>
              <a:rPr lang="ko-KR" altLang="ko-KR" sz="1100"/>
              <a:t>방어</a:t>
            </a:r>
            <a:r>
              <a:rPr lang="en-US" altLang="ko-KR" sz="1100"/>
              <a:t>)</a:t>
            </a:r>
            <a:r>
              <a:rPr lang="ko-KR" altLang="ko-KR" sz="1100"/>
              <a:t>하여 역관광을 보내는 심리전 위주의 플레이를 즐길 수 있습니다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en-US" altLang="ko-KR" sz="1100"/>
              <a:t>- </a:t>
            </a:r>
            <a:r>
              <a:rPr lang="ko-KR" altLang="ko-KR" sz="1100"/>
              <a:t>기획 의도</a:t>
            </a:r>
            <a:r>
              <a:rPr lang="en-US" altLang="ko-KR" sz="1100"/>
              <a:t>:</a:t>
            </a:r>
            <a:endParaRPr lang="ko-KR" altLang="ko-KR" sz="1100"/>
          </a:p>
          <a:p>
            <a:r>
              <a:rPr lang="en-US" altLang="ko-KR" sz="1100"/>
              <a:t>'</a:t>
            </a:r>
            <a:r>
              <a:rPr lang="ko-KR" altLang="ko-KR" sz="1100"/>
              <a:t>낮은 체력에서 오는 높은 회복력</a:t>
            </a:r>
            <a:r>
              <a:rPr lang="en-US" altLang="ko-KR" sz="1100"/>
              <a:t>'</a:t>
            </a:r>
            <a:r>
              <a:rPr lang="ko-KR" altLang="ko-KR" sz="1100"/>
              <a:t>이라는 기믹을 넣어 적극적인 전투를 유도했습니다</a:t>
            </a:r>
            <a:r>
              <a:rPr lang="en-US" altLang="ko-KR" sz="1100"/>
              <a:t>. </a:t>
            </a:r>
            <a:r>
              <a:rPr lang="ko-KR" altLang="ko-KR" sz="1100"/>
              <a:t>탱커라고 해서 수동적으로 막기만 하는 것이 아니라</a:t>
            </a:r>
            <a:r>
              <a:rPr lang="en-US" altLang="ko-KR" sz="1100"/>
              <a:t>, '</a:t>
            </a:r>
            <a:r>
              <a:rPr lang="ko-KR" altLang="ko-KR" sz="1100"/>
              <a:t>패링</a:t>
            </a:r>
            <a:r>
              <a:rPr lang="en-US" altLang="ko-KR" sz="1100"/>
              <a:t>'</a:t>
            </a:r>
            <a:r>
              <a:rPr lang="ko-KR" altLang="ko-KR" sz="1100"/>
              <a:t>이라는 액션 요소를 통해 플레이어의 피지컬에 따라 생존력이 무한히 늘어날 수 있는</a:t>
            </a:r>
            <a:r>
              <a:rPr lang="en-US" altLang="ko-KR" sz="1100"/>
              <a:t> '</a:t>
            </a:r>
            <a:r>
              <a:rPr lang="ko-KR" altLang="ko-KR" sz="1100"/>
              <a:t>테크니컬 탱커</a:t>
            </a:r>
            <a:r>
              <a:rPr lang="en-US" altLang="ko-KR" sz="1100"/>
              <a:t>'</a:t>
            </a:r>
            <a:r>
              <a:rPr lang="ko-KR" altLang="ko-KR" sz="1100"/>
              <a:t>를 의도했습니다</a:t>
            </a:r>
            <a:r>
              <a:rPr lang="en-US" altLang="ko-KR" sz="1100"/>
              <a:t>.</a:t>
            </a:r>
            <a:endParaRPr lang="ko-KR" altLang="ko-KR" sz="11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Drawing 0" descr="image1762149427314.png">
            <a:extLst>
              <a:ext uri="{FF2B5EF4-FFF2-40B4-BE49-F238E27FC236}">
                <a16:creationId xmlns:a16="http://schemas.microsoft.com/office/drawing/2014/main" id="{EB842609-B34B-5C09-3FBB-2AE85B4D8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08" y="228600"/>
            <a:ext cx="26352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20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03750-7170-A52A-4081-B004E5623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968EC5-4BCC-B66A-E4E9-23951C2A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- 4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437B54-753C-516C-3B0E-4B8A8AC4F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9567FE-2E62-41ED-D13B-CA3434CDD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471916"/>
            <a:ext cx="11833225" cy="4683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이지스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방패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권총 탱커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기관 권총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&amp;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전류 방패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돌격군 중 유일하게 방패를 사용하여 아군과 자신을 지킬 수 있고 전류를 사용하여 탱킹하는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전기 게이지를 사용하여 방패에 전류를 흐르게 하여 적에게 스턴 효과를 부여합니다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방패를 사용하여 전방의 적을 밀쳐내어 데미지와 넉백 효과를 줍니다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방패 형상의 전기 에너지를 전방으로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방패를 호버보트 같은 형태로 사용하여 빠른 이동이 가능합니다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손에 들고 있는 방패를 지면에 설치 할 수 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지속시간동안 주변 아군 전류 쉴드 지속적으로 부여하며 본인의 이동속도와 공격 속도가 상승합니다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호버보드를 타고 빠르게 전장을 누비며 아군이 위험한 순간 즉시 나타나 방패를 펼쳐줍니다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방패를 단순 방어용이 아니라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밀치거나 돌진하는 무기처럼 활용하며 진형을 붕괴시키는 공격적인 서포팅이 가능합니다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보통 발이 느린 방패 탱커의 단점을 보완하기 위해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기동성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(Mobility)'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부여했습니다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지킬 때는 확실히 지키고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들어갈 때는 시원하게 들어가는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플레이를 위해 설치형 방패와 돌진기를 조합하여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유동적인 전장 상황에 능동적으로 대처하는 다재다능한 수호자를 만들고자 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Drawing 0">
            <a:extLst>
              <a:ext uri="{FF2B5EF4-FFF2-40B4-BE49-F238E27FC236}">
                <a16:creationId xmlns:a16="http://schemas.microsoft.com/office/drawing/2014/main" id="{E9E0EC36-5D4F-F022-CFF7-DC66B5C5B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44957" y="999066"/>
            <a:ext cx="23653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1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A56FE-3528-90D0-C071-3F73FE09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16F8F-06BF-2CCE-B5CA-A8B5CB4D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- 5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274CCF-489D-35D7-BEC8-72490F4A0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B7FB-2E96-38DD-D29B-91C7EF5EF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625804"/>
            <a:ext cx="11833225" cy="437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드론 오퍼레이터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권총</a:t>
            </a:r>
            <a:b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유틸군중 드론을 다루는 직업으로 드론을 사용하여 적을 공격하거나 아군을 보조하는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3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드론을 다룰수 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드론을 아군에게 붙여 버프를 줍니다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Font typeface="+mj-lt"/>
              <a:buAutoNum type="arabicParenBoth"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보조 공격 혹은 공격력 증폭 효과를 아군에게 부여합니다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buFont typeface="+mj-lt"/>
              <a:buAutoNum type="arabicParenBoth"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아군의 체력을 회복시켜줍니다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spcAft>
                <a:spcPts val="800"/>
              </a:spcAft>
              <a:buFont typeface="+mj-lt"/>
              <a:buAutoNum type="arabicParenBoth"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이동속도 증가 버프와 임시 쉴드를 줍니다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드론 하나를 직접 조종하여 정찰을 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드론 하나를 한 위치에 고정시켜 적이 오는지 감시와 포탑 기능을 하도록 설치합니다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본체는 안전한 곳에 은폐한 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드론의 시야를 통해 전장 전체를 내려다보며 사령관처럼 플레이합니다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아군에게 드론을 붙여주거나 포탑 모드로 화망을 구축하는 등 직접 총을 쏘지 않아도 팀 기여도가 높은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멀티태스킹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플레이가 요구됩니다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(Aim)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실력이 부족해도 전략적 판단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뇌지컬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뛰어나다면 활약할 수 있는 직업을 만들고 싶었습니다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3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종류의 드론을 상황에 맞게 스위칭하고 배치하는 과정을 통해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FPS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 내에서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RTS(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실시간 전략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게임을 하는 듯한 색다른 경험을 제공하기 위해 설계했습니다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Drawing 0">
            <a:extLst>
              <a:ext uri="{FF2B5EF4-FFF2-40B4-BE49-F238E27FC236}">
                <a16:creationId xmlns:a16="http://schemas.microsoft.com/office/drawing/2014/main" id="{8828AA40-EC52-5B6D-949F-02BB77446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96817" y="959236"/>
            <a:ext cx="2787650" cy="24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9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2433D-1762-EAF4-8C2F-5210CEBAA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AF80-3C7B-B8AE-F314-E6C81419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- 6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0C9BA2-7582-DC43-ADBA-D201E07AA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273FB6-BA79-71CD-420D-1ED192A15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743785"/>
            <a:ext cx="11833225" cy="413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해커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SMG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유틸군 중에서 해킹을 통해 적을 무력화 혹은 지형을 이용하는 형태에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해킹하여 적을 무력화시킵니다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일반 몹은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3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초간 보스 몹은 디버프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바라보는 방향으로 이동하는 홀로그램 분신을 생성합니다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적으로 둔갑합니다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홀로그램 벽을 생성합니다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전면전보다는 적의 배후나 측면을 노립니다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적으로 둔갑하여 유유히 적진에 침투하거나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홀로그램 분신으로 적의 탄환을 낭비하게 만드는 등 상대를 기만하고 혼란에 빠뜨리는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트릭스터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역할을 수행합니다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화력 대결이 아닌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심리전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요소를 게임에 넣고 싶었습니다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시야를 속이거나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AI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바보로 만드는 해킹 스킬을 통해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물리적인 데미지 딜링 없이도 적의 전투 의지를 꺾고 전황을 뒤집는 변수 창출 능력에 집중했습니다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Drawing 0">
            <a:extLst>
              <a:ext uri="{FF2B5EF4-FFF2-40B4-BE49-F238E27FC236}">
                <a16:creationId xmlns:a16="http://schemas.microsoft.com/office/drawing/2014/main" id="{E69EA815-93BF-2249-1A65-F9EFD570AB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06342" y="1168604"/>
            <a:ext cx="2498724" cy="239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9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C0A54-945F-16CE-3C90-4CA96B118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C5B98-2D42-FC4D-532D-3A505B57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- 7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0C9C707-4A9C-5EC5-3B1F-B77D47717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ED422-043A-E27F-94AF-64C6E5F8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607851"/>
            <a:ext cx="11833225" cy="441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투척병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유탄 발사기</a:t>
            </a: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유틸군중 다양한 유탄을 발사하여 광역 디버프 혹은 데미지를 주는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화염병과 같은 화염지대를 생성하는 화염 유탄을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기절시키는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EMP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이동속도를 감소 시키는 끈끈이 유탄을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시야를 차단하는 연막탄을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넓음 범위의 유탄을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적이 숨어있는 엄폐물 뒤나 좁은 골목에 유탄을 쏘아 넣어 강제로 밖으로 끌어냅니다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EMP,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연막 등 다양한 장판기를 깔아 적이 오지 못하게 지역을 장악하거나 적의 퇴로를 차단하는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설계자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스타일의 플레이가 가능합니다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맞추는 것보다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공간을 지배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하는 재미를 주고자 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디버프 유탄을 상황에 맞춰 골라 쓰게 함으로써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이동 경로를 제한하고 아군이 딜을 넣기 편한 판을 깔아주는 전술적 서포터로서의 역할을 강조했습니다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19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8F5EC-D45E-D5AA-1D34-E60514324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4C36F-778B-C99B-0AFB-6858D516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- 8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5EC0EF-6E24-006E-B1C8-F0D3E75AAB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95DAC0-A56E-70B7-787D-C62B5310F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335982"/>
            <a:ext cx="11833225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스나이퍼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스나이퍼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(SR) &amp; DMR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공격군 중 사거리가 가장 긴 무기를 사용하여 먼거리에서 적을 공격하는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패시브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모드로 전환할 수 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(SR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DMR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모드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적을 향해 추가 피해와 취약 상태로 만드는 탄환을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덫을 설치합니다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이동속도를 저하시키는 탄환을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적의 약점을 포착하여 공격시 반드시 치명타 데미지를 입힙니다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훅을 사용하여 이동합니다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장시간 집중하여 강력한 레이저 같은 탄을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지형지물을 적극 활용하여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벽의 작은 틈이나 고지대에서 조준경을 통해 적을 정밀 타격합니다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적에게 접근을 허용하지 않고 원거리에서 일방적으로 제압하며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상황에 따라 연사 모드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(DMR)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전환해 중거리 교전까지 커버합니다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스나이퍼 특유의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원거리 제압 능력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극대화하기 위해 설계했습니다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단순히 멀리서 쏘는 것을 넘어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약점 포착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이나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취약 상태 부여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스킬을 통해 단 한 발의 사격이 전황을 바꿀 수 있는 강력한 위력을 가지도록 하여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에임에 대한 확실한 보상을 주고자 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Drawing 0">
            <a:extLst>
              <a:ext uri="{FF2B5EF4-FFF2-40B4-BE49-F238E27FC236}">
                <a16:creationId xmlns:a16="http://schemas.microsoft.com/office/drawing/2014/main" id="{58F13D42-5516-9FAD-766B-CAE902DD84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59133" y="1075267"/>
            <a:ext cx="2980267" cy="26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828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162FB-C2FD-DB5B-B371-60346144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71FAE-37E3-935C-0A7E-C16A788E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- 9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C94EBC-3714-7E30-9876-A074FE684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B785E-31D1-6948-2529-A88AA771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2100294"/>
            <a:ext cx="11833225" cy="342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en-US" sz="1100" kern="10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돌격소총수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소총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(AR)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공격군중 지속딜이 가장 좋은 소총을 사용하여 중거리에서 적을 무력화 시키는 직업</a:t>
            </a: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몇초간 전력질주를 할수 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런앤건이 가능하며 슬라이딩이 가능합니다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사거리가 짧은 레일건을 발사합니다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한순간도 멈추지 않고 달리며 사격하는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런 앤 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(Run &amp; Gun)'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플레이가 핵심입니다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슬라이딩으로 적의 공격을 피함과 동시에 사격각을 만들어내며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근거리와 중거리 모든 상황에서 유연하게 대처하는 속도감 있는 전투를 즐길 수 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FPS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가장 기본적이고 본질적인 재미인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쏘고 달리는 맛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살리고자 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복잡한 메커니즘 없이도 직관적인 이동기와 화기 운용을 통해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초심자부터 숙련자까지 누구나 호쾌한 타격감과 속도감을 느낄 수 있도록 디자인했습니다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Drawing 0">
            <a:extLst>
              <a:ext uri="{FF2B5EF4-FFF2-40B4-BE49-F238E27FC236}">
                <a16:creationId xmlns:a16="http://schemas.microsoft.com/office/drawing/2014/main" id="{7184CAC8-FBB1-C58E-2403-DC8BD55C8E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204729" y="1253067"/>
            <a:ext cx="2490258" cy="238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D6BC4-9C75-F15F-5F41-B042641BC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83BB1-27B0-506F-54DC-E7FE783A3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/>
              <a:t>직업 </a:t>
            </a:r>
            <a:r>
              <a:rPr lang="en-US" altLang="ko-KR"/>
              <a:t>&amp; </a:t>
            </a:r>
            <a:r>
              <a:rPr lang="ko-KR" altLang="en-US"/>
              <a:t>무기 </a:t>
            </a:r>
            <a:r>
              <a:rPr lang="en-US" altLang="ko-KR"/>
              <a:t>&amp; </a:t>
            </a:r>
            <a:r>
              <a:rPr lang="ko-KR" altLang="en-US"/>
              <a:t>스킬 </a:t>
            </a:r>
            <a:r>
              <a:rPr lang="en-US" altLang="ko-KR"/>
              <a:t>- 10</a:t>
            </a:r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38F9F18F-6488-244B-79E7-4C7935F4E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D29DBC-C67A-FACF-4849-2C6B94E0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" y="1964360"/>
            <a:ext cx="11833225" cy="3698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atinLnBrk="1">
              <a:spcAft>
                <a:spcPts val="800"/>
              </a:spcAft>
              <a:buNone/>
            </a:pPr>
            <a:r>
              <a:rPr lang="ko-KR" altLang="en-US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쌍권총</a:t>
            </a:r>
            <a:endParaRPr lang="en-US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주무기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쌍권총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직업 설명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공격 군중 사거리가 가장 짧지만 순간 딜은 가장 강력한 직업군</a:t>
            </a: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전방으로 대쉬하며 몇초간 피흡 효과를 얻습니다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쌍권총을 합려서 검 모드로 전환 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게임플레이 스타일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쌍권총을 들고 화려한 파쿠르 액션으로 적의 탄환을 피하며 딜을 넣습니다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체력 흡수 능력을 믿고 적진 한복판에 뛰어들어 휘젓고 다닐 수 있으며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결정적인 순간 쌍권총을 검으로 합체해 스타일리시한 근접 암살자로 변모합니다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기획 의도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1">
              <a:spcAft>
                <a:spcPts val="800"/>
              </a:spcAft>
              <a:buNone/>
            </a:pP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 리스크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하이 리턴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쾌감과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비주얼적인 화려함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'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동시에 잡기 위해 기획했습니다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원거리 딜러와 근접 암살자라는 상반된 두 역할을 오가는 변신 시스템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궁극기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통해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플레이어의 컨트롤 능력에 따라 가장 화려하고 폭발적인 퍼포먼스를 보여줄 수 있는 직업입니다</a:t>
            </a:r>
            <a:r>
              <a:rPr lang="en-US" altLang="ko-KR" sz="11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1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Drawing 0">
            <a:extLst>
              <a:ext uri="{FF2B5EF4-FFF2-40B4-BE49-F238E27FC236}">
                <a16:creationId xmlns:a16="http://schemas.microsoft.com/office/drawing/2014/main" id="{A9A8B34F-2006-6DC6-AACB-2DA7691B43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103658" y="844550"/>
            <a:ext cx="2674408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4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FBCCE2-6DC3-69A1-C794-DB6A2EED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3EE5F-8C5D-94F3-702D-39318E445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r>
              <a:rPr lang="ko-KR" altLang="en-US" sz="1800"/>
              <a:t>게임컨셉</a:t>
            </a:r>
            <a:endParaRPr lang="en-US" altLang="ko-KR" sz="1800"/>
          </a:p>
          <a:p>
            <a:r>
              <a:rPr lang="ko-KR" altLang="en-US" sz="1800"/>
              <a:t>기획컨셉</a:t>
            </a:r>
            <a:endParaRPr lang="en-US" altLang="ko-KR" sz="1800"/>
          </a:p>
          <a:p>
            <a:r>
              <a:rPr lang="ko-KR" altLang="en-US" sz="1800"/>
              <a:t>게임사양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•  </a:t>
            </a:r>
            <a:r>
              <a:rPr lang="ko-KR" altLang="en-US" sz="1800"/>
              <a:t>게임 기획</a:t>
            </a:r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세계관과</a:t>
            </a:r>
            <a:r>
              <a:rPr lang="en-US" altLang="ko-KR" sz="1800"/>
              <a:t> </a:t>
            </a:r>
            <a:r>
              <a:rPr lang="ko-KR" altLang="en-US" sz="1800"/>
              <a:t>스토리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월드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직업과 무기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몬스터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던전</a:t>
            </a:r>
            <a:r>
              <a:rPr lang="en-US" altLang="ko-KR" sz="1800"/>
              <a:t> </a:t>
            </a:r>
            <a:r>
              <a:rPr lang="ko-KR" altLang="en-US" sz="1800"/>
              <a:t>	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스킬 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스테이터스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</a:t>
            </a:r>
            <a:r>
              <a:rPr lang="ko-KR" altLang="en-US" sz="1800"/>
              <a:t>조작방법</a:t>
            </a:r>
            <a:endParaRPr lang="en-US" altLang="ko-KR" sz="1800"/>
          </a:p>
          <a:p>
            <a:pPr marL="0" indent="0">
              <a:buNone/>
            </a:pPr>
            <a:r>
              <a:rPr lang="en-US" altLang="ko-KR" sz="1800"/>
              <a:t>	- UI</a:t>
            </a:r>
          </a:p>
        </p:txBody>
      </p:sp>
    </p:spTree>
    <p:extLst>
      <p:ext uri="{BB962C8B-B14F-4D97-AF65-F5344CB8AC3E}">
        <p14:creationId xmlns:p14="http://schemas.microsoft.com/office/powerpoint/2010/main" val="1172133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14EB7-A0EB-4199-C08B-24DDD00A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0E4F2-BA96-A0F0-DBA7-89558B700473}"/>
              </a:ext>
            </a:extLst>
          </p:cNvPr>
          <p:cNvSpPr txBox="1"/>
          <p:nvPr/>
        </p:nvSpPr>
        <p:spPr>
          <a:xfrm>
            <a:off x="838200" y="1545495"/>
            <a:ext cx="35052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로봇 경호원</a:t>
            </a:r>
          </a:p>
          <a:p>
            <a:r>
              <a:rPr lang="ko-KR" altLang="en-US"/>
              <a:t>	체력 </a:t>
            </a:r>
            <a:r>
              <a:rPr lang="en-US" altLang="ko-KR"/>
              <a:t>: 		</a:t>
            </a:r>
            <a:r>
              <a:rPr lang="ko-KR" altLang="en-US"/>
              <a:t>중간</a:t>
            </a:r>
          </a:p>
          <a:p>
            <a:r>
              <a:rPr lang="ko-KR" altLang="en-US"/>
              <a:t>	크기 </a:t>
            </a:r>
            <a:r>
              <a:rPr lang="en-US" altLang="ko-KR"/>
              <a:t>: 	      </a:t>
            </a:r>
            <a:r>
              <a:rPr lang="ko-KR" altLang="en-US"/>
              <a:t>인간비율</a:t>
            </a:r>
          </a:p>
          <a:p>
            <a:r>
              <a:rPr lang="ko-KR" altLang="en-US"/>
              <a:t>	총탄 데미지 </a:t>
            </a:r>
            <a:r>
              <a:rPr lang="en-US" altLang="ko-KR"/>
              <a:t>: 	</a:t>
            </a:r>
            <a:r>
              <a:rPr lang="ko-KR" altLang="en-US"/>
              <a:t>중간</a:t>
            </a:r>
          </a:p>
          <a:p>
            <a:r>
              <a:rPr lang="ko-KR" altLang="en-US"/>
              <a:t>	이동속도 </a:t>
            </a:r>
            <a:r>
              <a:rPr lang="en-US" altLang="ko-KR"/>
              <a:t>: 	</a:t>
            </a:r>
            <a:r>
              <a:rPr lang="ko-KR" altLang="en-US"/>
              <a:t>중간</a:t>
            </a:r>
          </a:p>
          <a:p>
            <a:r>
              <a:rPr lang="ko-KR" altLang="en-US"/>
              <a:t>	연사속도 </a:t>
            </a:r>
            <a:r>
              <a:rPr lang="en-US" altLang="ko-KR"/>
              <a:t>: 	</a:t>
            </a:r>
            <a:r>
              <a:rPr lang="ko-KR" altLang="en-US"/>
              <a:t>중간</a:t>
            </a:r>
          </a:p>
          <a:p>
            <a:r>
              <a:rPr lang="ko-KR" altLang="en-US"/>
              <a:t>	방어력 </a:t>
            </a:r>
            <a:r>
              <a:rPr lang="en-US" altLang="ko-KR"/>
              <a:t>: 		</a:t>
            </a:r>
            <a:r>
              <a:rPr lang="ko-KR" altLang="en-US"/>
              <a:t>중간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B53C4F0-78EA-AED7-225A-325EA549D7BA}"/>
              </a:ext>
            </a:extLst>
          </p:cNvPr>
          <p:cNvCxnSpPr/>
          <p:nvPr/>
        </p:nvCxnSpPr>
        <p:spPr>
          <a:xfrm>
            <a:off x="4343401" y="1981200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D5B6A2-AFCB-E7C8-0A9F-10FC13120C93}"/>
              </a:ext>
            </a:extLst>
          </p:cNvPr>
          <p:cNvCxnSpPr/>
          <p:nvPr/>
        </p:nvCxnSpPr>
        <p:spPr>
          <a:xfrm>
            <a:off x="4343401" y="2275114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D5BA421-41A8-8D7B-EC3C-EF28BA453ADC}"/>
              </a:ext>
            </a:extLst>
          </p:cNvPr>
          <p:cNvCxnSpPr/>
          <p:nvPr/>
        </p:nvCxnSpPr>
        <p:spPr>
          <a:xfrm>
            <a:off x="4343401" y="25472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DA45161-5289-A44E-E08A-BD30F096EA5B}"/>
              </a:ext>
            </a:extLst>
          </p:cNvPr>
          <p:cNvCxnSpPr/>
          <p:nvPr/>
        </p:nvCxnSpPr>
        <p:spPr>
          <a:xfrm>
            <a:off x="4343401" y="2819399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B9A8381-49E2-E3F0-A197-C930DFA021B8}"/>
              </a:ext>
            </a:extLst>
          </p:cNvPr>
          <p:cNvCxnSpPr/>
          <p:nvPr/>
        </p:nvCxnSpPr>
        <p:spPr>
          <a:xfrm>
            <a:off x="4343401" y="3102428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D7B834C-851E-7E03-9ABB-5E1A410E97B3}"/>
              </a:ext>
            </a:extLst>
          </p:cNvPr>
          <p:cNvCxnSpPr/>
          <p:nvPr/>
        </p:nvCxnSpPr>
        <p:spPr>
          <a:xfrm>
            <a:off x="4343401" y="33854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2B7C12-7B8F-EC0B-55BA-A62AAB4B2A5E}"/>
              </a:ext>
            </a:extLst>
          </p:cNvPr>
          <p:cNvSpPr/>
          <p:nvPr/>
        </p:nvSpPr>
        <p:spPr>
          <a:xfrm>
            <a:off x="5802085" y="183313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8E865-BA72-3D5D-F2C8-8B77784557CC}"/>
              </a:ext>
            </a:extLst>
          </p:cNvPr>
          <p:cNvSpPr/>
          <p:nvPr/>
        </p:nvSpPr>
        <p:spPr>
          <a:xfrm>
            <a:off x="5802085" y="2127049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F46AF4-2D03-BA01-8201-A0500A922084}"/>
              </a:ext>
            </a:extLst>
          </p:cNvPr>
          <p:cNvSpPr/>
          <p:nvPr/>
        </p:nvSpPr>
        <p:spPr>
          <a:xfrm>
            <a:off x="5802084" y="2420965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CC799-0609-AE12-A1BB-19E0B97699F5}"/>
              </a:ext>
            </a:extLst>
          </p:cNvPr>
          <p:cNvSpPr/>
          <p:nvPr/>
        </p:nvSpPr>
        <p:spPr>
          <a:xfrm>
            <a:off x="5802084" y="270399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E4C502-AD6F-4B94-E7B3-1CD8302CE8C2}"/>
              </a:ext>
            </a:extLst>
          </p:cNvPr>
          <p:cNvSpPr/>
          <p:nvPr/>
        </p:nvSpPr>
        <p:spPr>
          <a:xfrm>
            <a:off x="5802084" y="2976134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91755F-DC2C-2ECD-68BE-CD31C5697BCE}"/>
              </a:ext>
            </a:extLst>
          </p:cNvPr>
          <p:cNvSpPr/>
          <p:nvPr/>
        </p:nvSpPr>
        <p:spPr>
          <a:xfrm>
            <a:off x="5802084" y="325916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액션 어드벤처 게임, PC 게임, 디지털 합성, 어드벤처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A33684-D919-C7CA-60EB-AF2242BAD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941" y="1342734"/>
            <a:ext cx="4182059" cy="41725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446BA3-F94E-30C8-8AE8-15A4E2ACEB65}"/>
              </a:ext>
            </a:extLst>
          </p:cNvPr>
          <p:cNvSpPr txBox="1"/>
          <p:nvPr/>
        </p:nvSpPr>
        <p:spPr>
          <a:xfrm>
            <a:off x="838200" y="3848961"/>
            <a:ext cx="54922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인간형 로봇 경호원이다</a:t>
            </a:r>
            <a:r>
              <a:rPr lang="en-US" altLang="ko-KR"/>
              <a:t>.</a:t>
            </a:r>
          </a:p>
          <a:p>
            <a:r>
              <a:rPr lang="ko-KR" altLang="en-US"/>
              <a:t>주로 기업과 관련된 건물이 많이 보인다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보안 구역에서 침입자를 제거하는 역할을 당담한다</a:t>
            </a:r>
            <a:r>
              <a:rPr lang="en-US" altLang="ko-KR"/>
              <a:t>.</a:t>
            </a:r>
          </a:p>
          <a:p>
            <a:r>
              <a:rPr lang="ko-KR" altLang="en-US"/>
              <a:t>무기는 일반 소총을 사용하며</a:t>
            </a:r>
            <a:r>
              <a:rPr lang="en-US" altLang="ko-KR"/>
              <a:t>, </a:t>
            </a:r>
          </a:p>
          <a:p>
            <a:r>
              <a:rPr lang="ko-KR" altLang="en-US"/>
              <a:t>스탯이 모두 표준으로 맞추어져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671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04E4D-80D3-D3A1-BA5E-767049DE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6F925-8522-F0C2-C7A1-0657A544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00A23-5E98-E58A-BD63-D011331E49CD}"/>
              </a:ext>
            </a:extLst>
          </p:cNvPr>
          <p:cNvSpPr txBox="1"/>
          <p:nvPr/>
        </p:nvSpPr>
        <p:spPr>
          <a:xfrm>
            <a:off x="838200" y="154549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터렛</a:t>
            </a:r>
            <a:endParaRPr lang="en-US" altLang="ko-KR" b="1"/>
          </a:p>
          <a:p>
            <a:r>
              <a:rPr lang="ko-KR" altLang="en-US"/>
              <a:t>	체력 </a:t>
            </a:r>
            <a:r>
              <a:rPr lang="en-US" altLang="ko-KR"/>
              <a:t>: 		</a:t>
            </a:r>
            <a:r>
              <a:rPr lang="ko-KR" altLang="en-US"/>
              <a:t>많음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크기 </a:t>
            </a:r>
            <a:r>
              <a:rPr lang="en-US" altLang="ko-KR"/>
              <a:t>: 		</a:t>
            </a:r>
            <a:r>
              <a:rPr lang="ko-KR" altLang="en-US"/>
              <a:t>큼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총탄 데미지 </a:t>
            </a:r>
            <a:r>
              <a:rPr lang="en-US" altLang="ko-KR"/>
              <a:t>: 	</a:t>
            </a:r>
            <a:r>
              <a:rPr lang="ko-KR" altLang="en-US"/>
              <a:t>중간</a:t>
            </a:r>
          </a:p>
          <a:p>
            <a:r>
              <a:rPr lang="ko-KR" altLang="en-US"/>
              <a:t>	이동속도 </a:t>
            </a:r>
            <a:r>
              <a:rPr lang="en-US" altLang="ko-KR"/>
              <a:t>: 	</a:t>
            </a:r>
            <a:r>
              <a:rPr lang="ko-KR" altLang="en-US"/>
              <a:t>없다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연사속도 </a:t>
            </a:r>
            <a:r>
              <a:rPr lang="en-US" altLang="ko-KR"/>
              <a:t>: 	</a:t>
            </a:r>
            <a:r>
              <a:rPr lang="ko-KR" altLang="en-US"/>
              <a:t>빠르다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방어력 </a:t>
            </a:r>
            <a:r>
              <a:rPr lang="en-US" altLang="ko-KR"/>
              <a:t>: 		</a:t>
            </a:r>
            <a:r>
              <a:rPr lang="ko-KR" altLang="en-US"/>
              <a:t>중간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013A4A5-0D06-D4E0-B465-F2359C0A49F7}"/>
              </a:ext>
            </a:extLst>
          </p:cNvPr>
          <p:cNvCxnSpPr/>
          <p:nvPr/>
        </p:nvCxnSpPr>
        <p:spPr>
          <a:xfrm>
            <a:off x="4343401" y="1981200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490F2C8-E05F-B794-23EF-4219EC752456}"/>
              </a:ext>
            </a:extLst>
          </p:cNvPr>
          <p:cNvCxnSpPr/>
          <p:nvPr/>
        </p:nvCxnSpPr>
        <p:spPr>
          <a:xfrm>
            <a:off x="4343401" y="2275114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00B1D1-6500-574F-AB02-32F5F63561C7}"/>
              </a:ext>
            </a:extLst>
          </p:cNvPr>
          <p:cNvCxnSpPr/>
          <p:nvPr/>
        </p:nvCxnSpPr>
        <p:spPr>
          <a:xfrm>
            <a:off x="4343401" y="25472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9F15CB-C6BF-B64F-81D9-2D8BF23E6064}"/>
              </a:ext>
            </a:extLst>
          </p:cNvPr>
          <p:cNvCxnSpPr/>
          <p:nvPr/>
        </p:nvCxnSpPr>
        <p:spPr>
          <a:xfrm>
            <a:off x="4343401" y="2819399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384BF68-5F99-5B26-022F-38473A7A85FD}"/>
              </a:ext>
            </a:extLst>
          </p:cNvPr>
          <p:cNvCxnSpPr/>
          <p:nvPr/>
        </p:nvCxnSpPr>
        <p:spPr>
          <a:xfrm>
            <a:off x="4343401" y="3102428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0718D7C-95F6-2211-E150-E8A7AC6AF0AD}"/>
              </a:ext>
            </a:extLst>
          </p:cNvPr>
          <p:cNvCxnSpPr/>
          <p:nvPr/>
        </p:nvCxnSpPr>
        <p:spPr>
          <a:xfrm>
            <a:off x="4343401" y="33854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1357158-2A6B-5CB0-2004-B1B430FC4762}"/>
              </a:ext>
            </a:extLst>
          </p:cNvPr>
          <p:cNvSpPr/>
          <p:nvPr/>
        </p:nvSpPr>
        <p:spPr>
          <a:xfrm>
            <a:off x="6640286" y="183313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26C76EB-44B7-7206-8A5B-9542435DAD8A}"/>
              </a:ext>
            </a:extLst>
          </p:cNvPr>
          <p:cNvSpPr/>
          <p:nvPr/>
        </p:nvSpPr>
        <p:spPr>
          <a:xfrm>
            <a:off x="6629401" y="2127049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6D338A-E976-D730-194C-4F842EFD6490}"/>
              </a:ext>
            </a:extLst>
          </p:cNvPr>
          <p:cNvSpPr/>
          <p:nvPr/>
        </p:nvSpPr>
        <p:spPr>
          <a:xfrm>
            <a:off x="5802084" y="2420965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7DF147-1416-E3EB-728B-F8D4D25610B2}"/>
              </a:ext>
            </a:extLst>
          </p:cNvPr>
          <p:cNvSpPr/>
          <p:nvPr/>
        </p:nvSpPr>
        <p:spPr>
          <a:xfrm>
            <a:off x="4321625" y="270399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7142C4-054D-41F4-AD98-49F662D6377F}"/>
              </a:ext>
            </a:extLst>
          </p:cNvPr>
          <p:cNvSpPr/>
          <p:nvPr/>
        </p:nvSpPr>
        <p:spPr>
          <a:xfrm>
            <a:off x="6814456" y="2976134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DE4CA4-5CCB-AF77-EDE3-4B984A9F9C7A}"/>
              </a:ext>
            </a:extLst>
          </p:cNvPr>
          <p:cNvSpPr/>
          <p:nvPr/>
        </p:nvSpPr>
        <p:spPr>
          <a:xfrm>
            <a:off x="5802084" y="325916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5A69F-7855-4718-42B3-8929199A297D}"/>
              </a:ext>
            </a:extLst>
          </p:cNvPr>
          <p:cNvSpPr txBox="1"/>
          <p:nvPr/>
        </p:nvSpPr>
        <p:spPr>
          <a:xfrm>
            <a:off x="838200" y="3848961"/>
            <a:ext cx="7127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고정되어 있지만</a:t>
            </a:r>
            <a:r>
              <a:rPr lang="en-US" altLang="ko-KR"/>
              <a:t>, </a:t>
            </a:r>
            <a:r>
              <a:rPr lang="ko-KR" altLang="en-US"/>
              <a:t>연사속도가 매우 빨라 순식간에 침입자를 녹인다</a:t>
            </a:r>
            <a:r>
              <a:rPr lang="en-US" altLang="ko-KR"/>
              <a:t>.</a:t>
            </a:r>
          </a:p>
          <a:p>
            <a:r>
              <a:rPr lang="ko-KR" altLang="en-US"/>
              <a:t>크기가 크고</a:t>
            </a:r>
            <a:r>
              <a:rPr lang="en-US" altLang="ko-KR"/>
              <a:t>, </a:t>
            </a:r>
            <a:r>
              <a:rPr lang="ko-KR" altLang="en-US"/>
              <a:t>맞추기 쉽다</a:t>
            </a:r>
            <a:r>
              <a:rPr lang="en-US" altLang="ko-KR"/>
              <a:t>. </a:t>
            </a:r>
            <a:r>
              <a:rPr lang="ko-KR" altLang="en-US"/>
              <a:t>침입자가 숨을 경우</a:t>
            </a:r>
            <a:r>
              <a:rPr lang="en-US" altLang="ko-KR"/>
              <a:t>, </a:t>
            </a:r>
            <a:r>
              <a:rPr lang="ko-KR" altLang="en-US"/>
              <a:t>인지를 하지 못한다</a:t>
            </a:r>
            <a:r>
              <a:rPr lang="en-US" altLang="ko-KR"/>
              <a:t>.</a:t>
            </a:r>
          </a:p>
          <a:p>
            <a:r>
              <a:rPr lang="ko-KR" altLang="en-US"/>
              <a:t>재장전 시간에 터렛을 처치하는 것이 좋은 전략이 될 것이다</a:t>
            </a:r>
            <a:r>
              <a:rPr lang="en-US" altLang="ko-KR"/>
              <a:t>.</a:t>
            </a:r>
          </a:p>
        </p:txBody>
      </p:sp>
      <p:pic>
        <p:nvPicPr>
          <p:cNvPr id="18" name="그림 17" descr="무기, 액션 어드벤처 게임, PC 게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CB0B1C-D2D2-F00D-5468-211D2381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9941" y="1046475"/>
            <a:ext cx="4182059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6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DC031-1E84-2DD7-63E7-A95A08B4F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36EAF-D0F4-C6C5-7C40-A524EB1D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B194-DB1F-2850-5238-32525C55C062}"/>
              </a:ext>
            </a:extLst>
          </p:cNvPr>
          <p:cNvSpPr txBox="1"/>
          <p:nvPr/>
        </p:nvSpPr>
        <p:spPr>
          <a:xfrm>
            <a:off x="838200" y="1545495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돌진형 드론</a:t>
            </a:r>
            <a:endParaRPr lang="en-US" altLang="ko-KR" b="1"/>
          </a:p>
          <a:p>
            <a:r>
              <a:rPr lang="ko-KR" altLang="en-US"/>
              <a:t>	체력 </a:t>
            </a:r>
            <a:r>
              <a:rPr lang="en-US" altLang="ko-KR"/>
              <a:t>: 		</a:t>
            </a:r>
            <a:r>
              <a:rPr lang="ko-KR" altLang="en-US"/>
              <a:t>적음</a:t>
            </a:r>
          </a:p>
          <a:p>
            <a:r>
              <a:rPr lang="ko-KR" altLang="en-US"/>
              <a:t>	크기 </a:t>
            </a:r>
            <a:r>
              <a:rPr lang="en-US" altLang="ko-KR"/>
              <a:t>: 	     </a:t>
            </a:r>
            <a:r>
              <a:rPr lang="ko-KR" altLang="en-US"/>
              <a:t>약간 작음</a:t>
            </a:r>
          </a:p>
          <a:p>
            <a:r>
              <a:rPr lang="ko-KR" altLang="en-US"/>
              <a:t>	총탄 데미지 </a:t>
            </a:r>
            <a:r>
              <a:rPr lang="en-US" altLang="ko-KR"/>
              <a:t>: 	</a:t>
            </a:r>
            <a:r>
              <a:rPr lang="ko-KR" altLang="en-US"/>
              <a:t>없음</a:t>
            </a:r>
          </a:p>
          <a:p>
            <a:r>
              <a:rPr lang="ko-KR" altLang="en-US"/>
              <a:t>	이동속도 </a:t>
            </a:r>
            <a:r>
              <a:rPr lang="en-US" altLang="ko-KR"/>
              <a:t>: 	</a:t>
            </a:r>
            <a:r>
              <a:rPr lang="ko-KR" altLang="en-US"/>
              <a:t>빠름</a:t>
            </a:r>
          </a:p>
          <a:p>
            <a:r>
              <a:rPr lang="ko-KR" altLang="en-US"/>
              <a:t>	연사속도 </a:t>
            </a:r>
            <a:r>
              <a:rPr lang="en-US" altLang="ko-KR"/>
              <a:t>: 	</a:t>
            </a:r>
            <a:r>
              <a:rPr lang="ko-KR" altLang="en-US"/>
              <a:t>없음</a:t>
            </a:r>
          </a:p>
          <a:p>
            <a:r>
              <a:rPr lang="ko-KR" altLang="en-US"/>
              <a:t>	방어력 </a:t>
            </a:r>
            <a:r>
              <a:rPr lang="en-US" altLang="ko-KR"/>
              <a:t>: 		</a:t>
            </a:r>
            <a:r>
              <a:rPr lang="ko-KR" altLang="en-US"/>
              <a:t>적음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A1763E-57B5-A3C4-85E4-A2751CC235CB}"/>
              </a:ext>
            </a:extLst>
          </p:cNvPr>
          <p:cNvCxnSpPr/>
          <p:nvPr/>
        </p:nvCxnSpPr>
        <p:spPr>
          <a:xfrm>
            <a:off x="4343401" y="1981200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EB74814-2A08-09FD-8125-9A526E43122C}"/>
              </a:ext>
            </a:extLst>
          </p:cNvPr>
          <p:cNvCxnSpPr/>
          <p:nvPr/>
        </p:nvCxnSpPr>
        <p:spPr>
          <a:xfrm>
            <a:off x="4343401" y="2275114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99093A-012B-A382-E9E5-BCC52B730BB6}"/>
              </a:ext>
            </a:extLst>
          </p:cNvPr>
          <p:cNvCxnSpPr/>
          <p:nvPr/>
        </p:nvCxnSpPr>
        <p:spPr>
          <a:xfrm>
            <a:off x="4343401" y="25472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733701A-0E4B-9969-5A32-0E19D9C31B9D}"/>
              </a:ext>
            </a:extLst>
          </p:cNvPr>
          <p:cNvCxnSpPr/>
          <p:nvPr/>
        </p:nvCxnSpPr>
        <p:spPr>
          <a:xfrm>
            <a:off x="4343401" y="2819399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653F11-1223-B239-A33C-1AE39CF4F350}"/>
              </a:ext>
            </a:extLst>
          </p:cNvPr>
          <p:cNvCxnSpPr/>
          <p:nvPr/>
        </p:nvCxnSpPr>
        <p:spPr>
          <a:xfrm>
            <a:off x="4343401" y="3102428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150D9F-C9BB-EE32-DD19-081812BE8B7F}"/>
              </a:ext>
            </a:extLst>
          </p:cNvPr>
          <p:cNvCxnSpPr/>
          <p:nvPr/>
        </p:nvCxnSpPr>
        <p:spPr>
          <a:xfrm>
            <a:off x="4343401" y="33854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68269B-A597-5B11-D7BF-063115ED58CE}"/>
              </a:ext>
            </a:extLst>
          </p:cNvPr>
          <p:cNvSpPr/>
          <p:nvPr/>
        </p:nvSpPr>
        <p:spPr>
          <a:xfrm>
            <a:off x="4789713" y="183313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C5BFD0-9E7F-39CF-06DE-615D63CEFF35}"/>
              </a:ext>
            </a:extLst>
          </p:cNvPr>
          <p:cNvSpPr/>
          <p:nvPr/>
        </p:nvSpPr>
        <p:spPr>
          <a:xfrm>
            <a:off x="5290453" y="2127049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C6B2E-9C90-050B-FD12-8D3F2CD58635}"/>
              </a:ext>
            </a:extLst>
          </p:cNvPr>
          <p:cNvSpPr/>
          <p:nvPr/>
        </p:nvSpPr>
        <p:spPr>
          <a:xfrm>
            <a:off x="4321627" y="2420965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09E17F-FD6D-C3C0-FF5A-D4AFF1DA4C89}"/>
              </a:ext>
            </a:extLst>
          </p:cNvPr>
          <p:cNvSpPr/>
          <p:nvPr/>
        </p:nvSpPr>
        <p:spPr>
          <a:xfrm>
            <a:off x="6977742" y="270399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8FC90A-F0AD-CCC9-CD74-90392B80EB47}"/>
              </a:ext>
            </a:extLst>
          </p:cNvPr>
          <p:cNvSpPr/>
          <p:nvPr/>
        </p:nvSpPr>
        <p:spPr>
          <a:xfrm>
            <a:off x="4332507" y="2976134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C64524-CCB4-30F5-9E20-E16C10CA6987}"/>
              </a:ext>
            </a:extLst>
          </p:cNvPr>
          <p:cNvSpPr/>
          <p:nvPr/>
        </p:nvSpPr>
        <p:spPr>
          <a:xfrm>
            <a:off x="5029198" y="325916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276514-0256-BAFC-E565-1E0F3652691B}"/>
              </a:ext>
            </a:extLst>
          </p:cNvPr>
          <p:cNvSpPr txBox="1"/>
          <p:nvPr/>
        </p:nvSpPr>
        <p:spPr>
          <a:xfrm>
            <a:off x="838200" y="3848961"/>
            <a:ext cx="6809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날아다니며 침입자 정보를 수집하거나 공격하는 드론</a:t>
            </a:r>
            <a:r>
              <a:rPr lang="en-US" altLang="ko-KR"/>
              <a:t>.</a:t>
            </a:r>
          </a:p>
          <a:p>
            <a:r>
              <a:rPr lang="ko-KR" altLang="en-US"/>
              <a:t>속도가 매우 빨라 맞추기가 까다롭지만</a:t>
            </a:r>
            <a:r>
              <a:rPr lang="en-US" altLang="ko-KR"/>
              <a:t>, </a:t>
            </a:r>
            <a:r>
              <a:rPr lang="ko-KR" altLang="en-US"/>
              <a:t>내구성이 매우 빈약하여</a:t>
            </a:r>
            <a:endParaRPr lang="en-US" altLang="ko-KR"/>
          </a:p>
          <a:p>
            <a:r>
              <a:rPr lang="ko-KR" altLang="en-US"/>
              <a:t>몇번만 공격하면 전투불능 상태가 된다</a:t>
            </a:r>
            <a:r>
              <a:rPr lang="en-US" altLang="ko-KR"/>
              <a:t>.</a:t>
            </a:r>
          </a:p>
        </p:txBody>
      </p:sp>
      <p:pic>
        <p:nvPicPr>
          <p:cNvPr id="18" name="그림 17" descr="스크린샷, 디지털 합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6BEA7B-1374-6F37-7CD9-9DE89552F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047" y="1339606"/>
            <a:ext cx="3962953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4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5387-CCEA-BCCA-108F-3743EB7F7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E691D-957C-76A3-A981-4741AB95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몬스터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7FBEDA-AF83-0512-D659-FDB192AB0EC1}"/>
              </a:ext>
            </a:extLst>
          </p:cNvPr>
          <p:cNvSpPr txBox="1"/>
          <p:nvPr/>
        </p:nvSpPr>
        <p:spPr>
          <a:xfrm>
            <a:off x="838200" y="1545495"/>
            <a:ext cx="70757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경호대장</a:t>
            </a:r>
            <a:endParaRPr lang="en-US" altLang="ko-KR" b="1"/>
          </a:p>
          <a:p>
            <a:r>
              <a:rPr lang="ko-KR" altLang="en-US"/>
              <a:t>	체력 </a:t>
            </a:r>
            <a:r>
              <a:rPr lang="en-US" altLang="ko-KR"/>
              <a:t>: 		</a:t>
            </a:r>
            <a:r>
              <a:rPr lang="ko-KR" altLang="en-US"/>
              <a:t>많고</a:t>
            </a:r>
          </a:p>
          <a:p>
            <a:r>
              <a:rPr lang="ko-KR" altLang="en-US"/>
              <a:t>	크기 </a:t>
            </a:r>
            <a:r>
              <a:rPr lang="en-US" altLang="ko-KR"/>
              <a:t>: 		</a:t>
            </a:r>
            <a:r>
              <a:rPr lang="ko-KR" altLang="en-US"/>
              <a:t>중간</a:t>
            </a:r>
          </a:p>
          <a:p>
            <a:r>
              <a:rPr lang="ko-KR" altLang="en-US"/>
              <a:t>	총탄 데미지 </a:t>
            </a:r>
            <a:r>
              <a:rPr lang="en-US" altLang="ko-KR"/>
              <a:t>: </a:t>
            </a:r>
            <a:r>
              <a:rPr lang="ko-KR" altLang="en-US"/>
              <a:t>아프다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이동속도 </a:t>
            </a:r>
            <a:r>
              <a:rPr lang="en-US" altLang="ko-KR"/>
              <a:t>: </a:t>
            </a:r>
          </a:p>
          <a:p>
            <a:r>
              <a:rPr lang="en-US" altLang="ko-KR"/>
              <a:t>	</a:t>
            </a:r>
            <a:r>
              <a:rPr lang="ko-KR" altLang="en-US"/>
              <a:t>일반적으로 중간의 속도</a:t>
            </a:r>
            <a:r>
              <a:rPr lang="en-US" altLang="ko-KR"/>
              <a:t>. </a:t>
            </a:r>
          </a:p>
          <a:p>
            <a:r>
              <a:rPr lang="en-US" altLang="ko-KR"/>
              <a:t>	</a:t>
            </a:r>
            <a:r>
              <a:rPr lang="ko-KR" altLang="en-US"/>
              <a:t>하지만 가끔 매우빨라짐</a:t>
            </a:r>
            <a:r>
              <a:rPr lang="en-US" altLang="ko-KR"/>
              <a:t>.</a:t>
            </a:r>
          </a:p>
          <a:p>
            <a:r>
              <a:rPr lang="en-US" altLang="ko-KR"/>
              <a:t>	</a:t>
            </a:r>
            <a:r>
              <a:rPr lang="ko-KR" altLang="en-US"/>
              <a:t>연사속도 </a:t>
            </a:r>
            <a:r>
              <a:rPr lang="en-US" altLang="ko-KR"/>
              <a:t>: </a:t>
            </a:r>
            <a:r>
              <a:rPr lang="ko-KR" altLang="en-US"/>
              <a:t>중간</a:t>
            </a:r>
          </a:p>
          <a:p>
            <a:r>
              <a:rPr lang="ko-KR" altLang="en-US"/>
              <a:t>	방어력 </a:t>
            </a:r>
            <a:r>
              <a:rPr lang="en-US" altLang="ko-KR"/>
              <a:t>: </a:t>
            </a:r>
            <a:r>
              <a:rPr lang="ko-KR" altLang="en-US"/>
              <a:t>많다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26CEF-03B3-74D9-E6C9-DA6B07A2BB2F}"/>
              </a:ext>
            </a:extLst>
          </p:cNvPr>
          <p:cNvSpPr txBox="1"/>
          <p:nvPr/>
        </p:nvSpPr>
        <p:spPr>
          <a:xfrm>
            <a:off x="838200" y="4414374"/>
            <a:ext cx="6728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해당 구역에서 경호를 총괄하는 대장이다</a:t>
            </a:r>
            <a:r>
              <a:rPr lang="en-US" altLang="ko-KR"/>
              <a:t>.</a:t>
            </a:r>
          </a:p>
          <a:p>
            <a:r>
              <a:rPr lang="ko-KR" altLang="en-US"/>
              <a:t>기업의 경호를 위해 자신의 신체부위들을 기계로 대체한 인간</a:t>
            </a:r>
            <a:r>
              <a:rPr lang="en-US" altLang="ko-KR"/>
              <a:t>.</a:t>
            </a:r>
          </a:p>
          <a:p>
            <a:r>
              <a:rPr lang="ko-KR" altLang="en-US"/>
              <a:t>때문에 채력과 내구도가 좋다</a:t>
            </a:r>
            <a:r>
              <a:rPr lang="en-US" altLang="ko-KR"/>
              <a:t>.</a:t>
            </a:r>
          </a:p>
          <a:p>
            <a:r>
              <a:rPr lang="ko-KR" altLang="en-US"/>
              <a:t>자신의 기계신체를 이용해 부스트하여 빠르게 이동이 가능하다</a:t>
            </a:r>
            <a:r>
              <a:rPr lang="en-US" altLang="ko-KR"/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2E477BA-9C90-4957-D661-DDA7B47C093A}"/>
              </a:ext>
            </a:extLst>
          </p:cNvPr>
          <p:cNvCxnSpPr/>
          <p:nvPr/>
        </p:nvCxnSpPr>
        <p:spPr>
          <a:xfrm>
            <a:off x="4343401" y="1981200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E30878-76BA-E826-C087-C448BD3906E0}"/>
              </a:ext>
            </a:extLst>
          </p:cNvPr>
          <p:cNvCxnSpPr/>
          <p:nvPr/>
        </p:nvCxnSpPr>
        <p:spPr>
          <a:xfrm>
            <a:off x="4343401" y="2275114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4D09E6-9200-0BE7-83F5-02F4ABC51708}"/>
              </a:ext>
            </a:extLst>
          </p:cNvPr>
          <p:cNvCxnSpPr/>
          <p:nvPr/>
        </p:nvCxnSpPr>
        <p:spPr>
          <a:xfrm>
            <a:off x="4343401" y="256804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537021-5C66-2010-E619-53452A796285}"/>
              </a:ext>
            </a:extLst>
          </p:cNvPr>
          <p:cNvCxnSpPr/>
          <p:nvPr/>
        </p:nvCxnSpPr>
        <p:spPr>
          <a:xfrm>
            <a:off x="4343401" y="3352799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4770FE3-1751-89FD-81FB-09D74FA5AAA7}"/>
              </a:ext>
            </a:extLst>
          </p:cNvPr>
          <p:cNvCxnSpPr/>
          <p:nvPr/>
        </p:nvCxnSpPr>
        <p:spPr>
          <a:xfrm>
            <a:off x="4343401" y="3635828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0338B73-0920-CDEF-7CCD-CC23C1A7AD76}"/>
              </a:ext>
            </a:extLst>
          </p:cNvPr>
          <p:cNvCxnSpPr/>
          <p:nvPr/>
        </p:nvCxnSpPr>
        <p:spPr>
          <a:xfrm>
            <a:off x="4343401" y="3918856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46254D-7D44-4795-1ADF-07D0447B24A7}"/>
              </a:ext>
            </a:extLst>
          </p:cNvPr>
          <p:cNvSpPr/>
          <p:nvPr/>
        </p:nvSpPr>
        <p:spPr>
          <a:xfrm>
            <a:off x="6825343" y="183313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B6A5C-9355-892C-B574-80D58BA15F73}"/>
              </a:ext>
            </a:extLst>
          </p:cNvPr>
          <p:cNvSpPr/>
          <p:nvPr/>
        </p:nvSpPr>
        <p:spPr>
          <a:xfrm>
            <a:off x="5802081" y="2127049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14D320-AA63-611C-1421-4C72F8DDF231}"/>
              </a:ext>
            </a:extLst>
          </p:cNvPr>
          <p:cNvSpPr/>
          <p:nvPr/>
        </p:nvSpPr>
        <p:spPr>
          <a:xfrm>
            <a:off x="6466113" y="2420965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08E0EB-AD19-1CC5-5A38-79262520C4E2}"/>
              </a:ext>
            </a:extLst>
          </p:cNvPr>
          <p:cNvSpPr/>
          <p:nvPr/>
        </p:nvSpPr>
        <p:spPr>
          <a:xfrm>
            <a:off x="6977742" y="323739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6260E4-0A48-E4E2-0A39-017E0823D319}"/>
              </a:ext>
            </a:extLst>
          </p:cNvPr>
          <p:cNvSpPr/>
          <p:nvPr/>
        </p:nvSpPr>
        <p:spPr>
          <a:xfrm>
            <a:off x="5802080" y="3498400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D44D-2640-B999-E55E-F7BDC4660319}"/>
              </a:ext>
            </a:extLst>
          </p:cNvPr>
          <p:cNvSpPr/>
          <p:nvPr/>
        </p:nvSpPr>
        <p:spPr>
          <a:xfrm>
            <a:off x="6466112" y="3792562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7A2F956-7C8F-FD50-45DF-135AD699846C}"/>
              </a:ext>
            </a:extLst>
          </p:cNvPr>
          <p:cNvCxnSpPr/>
          <p:nvPr/>
        </p:nvCxnSpPr>
        <p:spPr>
          <a:xfrm>
            <a:off x="4343401" y="3068789"/>
            <a:ext cx="3113314" cy="0"/>
          </a:xfrm>
          <a:prstGeom prst="line">
            <a:avLst/>
          </a:prstGeom>
          <a:ln w="98425" cmpd="dbl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45C0BF-B0CB-A5F0-04DF-74F10A018CD6}"/>
              </a:ext>
            </a:extLst>
          </p:cNvPr>
          <p:cNvSpPr/>
          <p:nvPr/>
        </p:nvSpPr>
        <p:spPr>
          <a:xfrm>
            <a:off x="5812967" y="2943230"/>
            <a:ext cx="108857" cy="2941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무기, 액션 어드벤처 게임, 액션 영화, 가상의 캐릭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02DAEE-28B4-B9A8-3554-AD03D467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6165" y="365125"/>
            <a:ext cx="3544753" cy="579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던전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879564" y="1392239"/>
            <a:ext cx="6816822" cy="53476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7423" y="2841994"/>
            <a:ext cx="3618023" cy="117401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현대식 회사 건물을 모티브로 한 구조를 기반으로 설계되었다.</a:t>
            </a:r>
            <a:br>
              <a:rPr lang="ko-KR" altLang="en-US"/>
            </a:br>
            <a:br>
              <a:rPr lang="ko-KR" altLang="en-US"/>
            </a:br>
            <a:endParaRPr lang="ko-KR" altLang="en-US"/>
          </a:p>
        </p:txBody>
      </p:sp>
      <p:sp>
        <p:nvSpPr>
          <p:cNvPr id="5" name="사각형: 둥근 모서리 4"/>
          <p:cNvSpPr/>
          <p:nvPr/>
        </p:nvSpPr>
        <p:spPr>
          <a:xfrm>
            <a:off x="4231610" y="1210191"/>
            <a:ext cx="5663313" cy="5382732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4023" y="4459029"/>
            <a:ext cx="8003953" cy="77529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입구의 잠긴 문을 열기 위해 왼쪽 방으로 가 카드키를 찾으며 첫번째 경호로봇 </a:t>
            </a:r>
            <a:r>
              <a:rPr lang="en-US" altLang="ko-KR">
                <a:latin typeface="맑은 고딕"/>
                <a:ea typeface="맑은 고딕"/>
              </a:rPr>
              <a:t>4</a:t>
            </a:r>
            <a:r>
              <a:rPr lang="ko-KR" altLang="en-US">
                <a:latin typeface="맑은 고딕"/>
                <a:ea typeface="맑은 고딕"/>
              </a:rPr>
              <a:t>마리와의 전투가 진행된다</a:t>
            </a: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문을 열고 들어가면 대기실 같은 공간이 있고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플레이어가 방의 절반정도 오면 돌진 드론 </a:t>
            </a:r>
            <a:r>
              <a:rPr lang="en-US" altLang="ko-KR">
                <a:latin typeface="맑은 고딕"/>
                <a:ea typeface="맑은 고딕"/>
              </a:rPr>
              <a:t>4</a:t>
            </a:r>
            <a:r>
              <a:rPr lang="ko-KR" altLang="en-US">
                <a:latin typeface="맑은 고딕"/>
                <a:ea typeface="맑은 고딕"/>
              </a:rPr>
              <a:t>마리가 등장한다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6197" y="1737046"/>
            <a:ext cx="4959604" cy="1892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4511" y="1717228"/>
            <a:ext cx="2482977" cy="30100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0622" y="5345075"/>
            <a:ext cx="10396279" cy="84174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대기실의 전투를 끝내고 진행하면 광장이 등장한다</a:t>
            </a:r>
            <a:r>
              <a:rPr lang="en-US" altLang="ko-KR">
                <a:latin typeface="맑은 고딕"/>
                <a:ea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</a:rPr>
              <a:t> 경호로봇 </a:t>
            </a:r>
            <a:r>
              <a:rPr lang="en-US" altLang="ko-KR">
                <a:latin typeface="맑은 고딕"/>
                <a:ea typeface="맑은 고딕"/>
              </a:rPr>
              <a:t>8</a:t>
            </a:r>
            <a:r>
              <a:rPr lang="ko-KR" altLang="en-US">
                <a:latin typeface="맑은 고딕"/>
                <a:ea typeface="맑은 고딕"/>
              </a:rPr>
              <a:t>마리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터렛 </a:t>
            </a:r>
            <a:r>
              <a:rPr lang="en-US" altLang="ko-KR">
                <a:latin typeface="맑은 고딕"/>
                <a:ea typeface="맑은 고딕"/>
              </a:rPr>
              <a:t>2</a:t>
            </a:r>
            <a:r>
              <a:rPr lang="ko-KR" altLang="en-US">
                <a:latin typeface="맑은 고딕"/>
                <a:ea typeface="맑은 고딕"/>
              </a:rPr>
              <a:t>마리가 존재한다</a:t>
            </a: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이 적들을 모두 처리하면 인간형 중간보스가 </a:t>
            </a:r>
            <a:r>
              <a:rPr lang="en-US" altLang="ko-KR">
                <a:latin typeface="맑은 고딕"/>
                <a:ea typeface="맑은 고딕"/>
              </a:rPr>
              <a:t>1</a:t>
            </a:r>
            <a:r>
              <a:rPr lang="ko-KR" altLang="en-US">
                <a:latin typeface="맑은 고딕"/>
                <a:ea typeface="맑은 고딕"/>
              </a:rPr>
              <a:t>마리 등장한다 이 중간보스에게 엘레베이터 키를 얻어 엘레베이터를 타고 진행한다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522" y="902186"/>
            <a:ext cx="5962956" cy="40642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2482" y="5544436"/>
            <a:ext cx="10543954" cy="59808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엘레베이터를 타고 올라온 건물 상층의 모습</a:t>
            </a:r>
            <a:r>
              <a:rPr lang="en-US" altLang="ko-KR">
                <a:latin typeface="맑은 고딕"/>
                <a:ea typeface="맑은 고딕"/>
              </a:rPr>
              <a:t>.</a:t>
            </a:r>
            <a:r>
              <a:rPr lang="ko-KR" altLang="en-US">
                <a:latin typeface="맑은 고딕"/>
                <a:ea typeface="맑은 고딕"/>
              </a:rPr>
              <a:t> 최종 보스로 가기 위한 문이 키</a:t>
            </a:r>
            <a:r>
              <a:rPr lang="en-US" altLang="ko-KR">
                <a:latin typeface="맑은 고딕"/>
                <a:ea typeface="맑은 고딕"/>
              </a:rPr>
              <a:t>4</a:t>
            </a:r>
            <a:r>
              <a:rPr lang="ko-KR" altLang="en-US">
                <a:latin typeface="맑은 고딕"/>
                <a:ea typeface="맑은 고딕"/>
              </a:rPr>
              <a:t>개가 필요한 상태이며</a:t>
            </a: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이 키들을 찾기 위해 플레이어 들은 방을 수색한다</a:t>
            </a:r>
          </a:p>
        </p:txBody>
      </p:sp>
      <p:sp>
        <p:nvSpPr>
          <p:cNvPr id="6" name="타원 5"/>
          <p:cNvSpPr/>
          <p:nvPr/>
        </p:nvSpPr>
        <p:spPr>
          <a:xfrm>
            <a:off x="5073354" y="2051935"/>
            <a:ext cx="1786861" cy="4665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화살표: 아래쪽 6"/>
          <p:cNvSpPr/>
          <p:nvPr/>
        </p:nvSpPr>
        <p:spPr>
          <a:xfrm rot="2952898">
            <a:off x="7067071" y="1583729"/>
            <a:ext cx="472335" cy="58199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7185098" y="1343098"/>
            <a:ext cx="3160233" cy="509476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/>
              <a:t>키</a:t>
            </a:r>
            <a:r>
              <a:rPr lang="en-US" altLang="ko-KR"/>
              <a:t>1,2,3,4</a:t>
            </a:r>
            <a:r>
              <a:rPr lang="ko-KR" altLang="en-US"/>
              <a:t>가 필요한 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522" y="902186"/>
            <a:ext cx="5962956" cy="406420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807539" y="2546645"/>
            <a:ext cx="1786861" cy="1153278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715" y="5330308"/>
            <a:ext cx="10543954" cy="84174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중앙의 방은 다른 방보다 적들이 많고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그 대신 큰 보상이 존재한다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522" y="902186"/>
            <a:ext cx="5962956" cy="406420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6970971" y="3195704"/>
            <a:ext cx="1365988" cy="1131127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715" y="5426296"/>
            <a:ext cx="10536570" cy="77529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키</a:t>
            </a:r>
            <a:r>
              <a:rPr lang="en-US" altLang="ko-KR">
                <a:latin typeface="맑은 고딕"/>
                <a:ea typeface="맑은 고딕"/>
              </a:rPr>
              <a:t>2</a:t>
            </a:r>
            <a:r>
              <a:rPr lang="ko-KR" altLang="en-US">
                <a:latin typeface="맑은 고딕"/>
                <a:ea typeface="맑은 고딕"/>
              </a:rPr>
              <a:t>가 있는 방에는 기존의 경호로봇보다 능력치가 훨씬 강화된 강화 경호로봇이 존재한다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C97BE-7E68-B524-505B-2C241F3D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E26407-D726-3890-1A7C-A5FFE3FE0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장르 </a:t>
            </a:r>
            <a:r>
              <a:rPr lang="en-US" altLang="ko-KR"/>
              <a:t>: </a:t>
            </a:r>
            <a:r>
              <a:rPr lang="ko-KR" altLang="en-US"/>
              <a:t>다중 접속 </a:t>
            </a:r>
            <a:r>
              <a:rPr lang="en-US" altLang="ko-KR"/>
              <a:t>RPG, Shooter, </a:t>
            </a:r>
            <a:r>
              <a:rPr lang="ko-KR" altLang="en-US"/>
              <a:t>오픈월드</a:t>
            </a:r>
            <a:endParaRPr lang="en-US" altLang="ko-KR"/>
          </a:p>
          <a:p>
            <a:endParaRPr lang="en-US" altLang="ko-KR"/>
          </a:p>
          <a:p>
            <a:pPr marL="0" indent="0">
              <a:buNone/>
            </a:pPr>
            <a:r>
              <a:rPr lang="ko-KR" altLang="en-US"/>
              <a:t>던전을 클리어하고 메인스토리를 밀고</a:t>
            </a:r>
            <a:r>
              <a:rPr lang="en-US" altLang="ko-KR"/>
              <a:t>, </a:t>
            </a:r>
            <a:r>
              <a:rPr lang="ko-KR" altLang="en-US"/>
              <a:t>게임의 엔딩을 볼 수 있다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이곳은 미래의 지구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유전자 조작과 인간개조</a:t>
            </a:r>
            <a:r>
              <a:rPr lang="en-US" altLang="ko-KR"/>
              <a:t>, </a:t>
            </a:r>
            <a:r>
              <a:rPr lang="ko-KR" altLang="en-US"/>
              <a:t>사이보그와 뇌</a:t>
            </a:r>
            <a:r>
              <a:rPr lang="en-US" altLang="ko-KR"/>
              <a:t>-</a:t>
            </a:r>
            <a:r>
              <a:rPr lang="ko-KR" altLang="en-US"/>
              <a:t>기계 인터페이스</a:t>
            </a:r>
            <a:r>
              <a:rPr lang="en-US" altLang="ko-KR"/>
              <a:t>.</a:t>
            </a:r>
          </a:p>
          <a:p>
            <a:pPr marL="0" indent="0">
              <a:buNone/>
            </a:pPr>
            <a:r>
              <a:rPr lang="ko-KR" altLang="en-US"/>
              <a:t>자원전쟁과 불평등</a:t>
            </a:r>
            <a:r>
              <a:rPr lang="en-US" altLang="ko-KR"/>
              <a:t>, </a:t>
            </a:r>
            <a:r>
              <a:rPr lang="ko-KR" altLang="en-US"/>
              <a:t>갱단</a:t>
            </a:r>
            <a:r>
              <a:rPr lang="en-US" altLang="ko-KR"/>
              <a:t>, </a:t>
            </a:r>
            <a:r>
              <a:rPr lang="ko-KR" altLang="en-US"/>
              <a:t>경찰</a:t>
            </a:r>
            <a:r>
              <a:rPr lang="en-US" altLang="ko-KR"/>
              <a:t>, </a:t>
            </a:r>
            <a:r>
              <a:rPr lang="ko-KR" altLang="en-US"/>
              <a:t>기업들이 서로 싸우는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거대도시</a:t>
            </a:r>
            <a:r>
              <a:rPr lang="en-US" altLang="ko-KR"/>
              <a:t>. PulseCity.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28067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522" y="902186"/>
            <a:ext cx="5962956" cy="406420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035447" y="2102913"/>
            <a:ext cx="1617034" cy="1414691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715" y="5426296"/>
            <a:ext cx="10536570" cy="77529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 있는 방에는 전후로 긴 방이 존재하고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방의 끝에는 죽지않는 거대한 강화 터렛이 있다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</a:p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 강화 터렛은 앞을 보고있다가 가끔 뒤를 도는데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이때 엄폐물에 몸을 숨기며 앞으로 진행한다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  <a:p>
            <a:pPr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터렛 근처의 방에 들어가면 터렛을 끄는 스위치와 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가 존재한다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14522" y="902186"/>
            <a:ext cx="5962956" cy="406420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33064" y="781227"/>
            <a:ext cx="1617034" cy="1414691"/>
          </a:xfrm>
          <a:prstGeom prst="ellipse">
            <a:avLst/>
          </a:prstGeom>
          <a:noFill/>
          <a:ln w="381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715" y="5426296"/>
            <a:ext cx="10536570" cy="775291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키를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 모두 모아 문을 연다면 마지막 보스룸으로 들어가는 문 앞에 중간보스와 터렛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마리가 마지막으로 등장한다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2783" y="1440308"/>
            <a:ext cx="5981489" cy="3977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715" y="5426296"/>
            <a:ext cx="10536570" cy="775291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보스룸은 넓은 하나의 방이며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전방 벽 전체를 차지하는 거대한 고정형 보스가 존재한다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86699" y="1900491"/>
            <a:ext cx="4081276" cy="3057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5B679-4244-F814-9005-4E052985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10515600" cy="1325563"/>
          </a:xfrm>
        </p:spPr>
        <p:txBody>
          <a:bodyPr/>
          <a:lstStyle/>
          <a:p>
            <a:r>
              <a:rPr lang="ko-KR" altLang="en-US"/>
              <a:t>스테이터스 </a:t>
            </a:r>
            <a:r>
              <a:rPr lang="en-US" altLang="ko-KR"/>
              <a:t>- 1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0F3E3-BD6E-4F1A-57AE-E24D5B94B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123951"/>
            <a:ext cx="11449051" cy="5572124"/>
          </a:xfrm>
        </p:spPr>
        <p:txBody>
          <a:bodyPr>
            <a:noAutofit/>
          </a:bodyPr>
          <a:lstStyle/>
          <a:p>
            <a:r>
              <a:rPr lang="ko-KR" altLang="ko-KR" sz="1100"/>
              <a:t>캐릭터 스텟</a:t>
            </a:r>
          </a:p>
          <a:p>
            <a:r>
              <a:rPr lang="en-US" altLang="ko-KR" sz="1100"/>
              <a:t>- </a:t>
            </a:r>
            <a:r>
              <a:rPr lang="ko-KR" altLang="ko-KR" sz="1100"/>
              <a:t>스텟 시스템은 공격</a:t>
            </a:r>
            <a:r>
              <a:rPr lang="en-US" altLang="ko-KR" sz="1100"/>
              <a:t>/</a:t>
            </a:r>
            <a:r>
              <a:rPr lang="ko-KR" altLang="ko-KR" sz="1100"/>
              <a:t>방어</a:t>
            </a:r>
            <a:r>
              <a:rPr lang="en-US" altLang="ko-KR" sz="1100"/>
              <a:t>/</a:t>
            </a:r>
            <a:r>
              <a:rPr lang="ko-KR" altLang="ko-KR" sz="1100"/>
              <a:t>유틸의</a:t>
            </a:r>
            <a:r>
              <a:rPr lang="en-US" altLang="ko-KR" sz="1100"/>
              <a:t> 3</a:t>
            </a:r>
            <a:r>
              <a:rPr lang="ko-KR" altLang="ko-KR" sz="1100"/>
              <a:t>가지 관련 스텟의 구조를 가지고 있습니다</a:t>
            </a:r>
            <a:r>
              <a:rPr lang="en-US" altLang="ko-KR" sz="1100"/>
              <a:t>. </a:t>
            </a:r>
            <a:endParaRPr lang="ko-KR" altLang="ko-KR" sz="1100"/>
          </a:p>
          <a:p>
            <a:r>
              <a:rPr lang="en-US" altLang="ko-KR" sz="1100"/>
              <a:t>A. </a:t>
            </a:r>
            <a:r>
              <a:rPr lang="ko-KR" altLang="ko-KR" sz="1100"/>
              <a:t>공격 관련 스텟</a:t>
            </a:r>
          </a:p>
          <a:p>
            <a:r>
              <a:rPr lang="ko-KR" altLang="ko-KR" sz="1100"/>
              <a:t>기본 공격력</a:t>
            </a:r>
            <a:r>
              <a:rPr lang="en-US" altLang="ko-KR" sz="1100"/>
              <a:t>: </a:t>
            </a:r>
            <a:r>
              <a:rPr lang="ko-KR" altLang="ko-KR" sz="1100"/>
              <a:t>주무기</a:t>
            </a:r>
            <a:r>
              <a:rPr lang="en-US" altLang="ko-KR" sz="1100"/>
              <a:t>(</a:t>
            </a:r>
            <a:r>
              <a:rPr lang="ko-KR" altLang="ko-KR" sz="1100"/>
              <a:t>총기</a:t>
            </a:r>
            <a:r>
              <a:rPr lang="en-US" altLang="ko-KR" sz="1100"/>
              <a:t>)</a:t>
            </a:r>
            <a:r>
              <a:rPr lang="ko-KR" altLang="ko-KR" sz="1100"/>
              <a:t>의 탄환 데미지에 영향을 주는 스텟입니다</a:t>
            </a:r>
            <a:r>
              <a:rPr lang="en-US" altLang="ko-KR" sz="1100"/>
              <a:t>. </a:t>
            </a:r>
            <a:r>
              <a:rPr lang="ko-KR" altLang="ko-KR" sz="1100"/>
              <a:t>수치가 높을수록 평타</a:t>
            </a:r>
            <a:r>
              <a:rPr lang="en-US" altLang="ko-KR" sz="1100"/>
              <a:t>(</a:t>
            </a:r>
            <a:r>
              <a:rPr lang="ko-KR" altLang="ko-KR" sz="1100"/>
              <a:t>사격</a:t>
            </a:r>
            <a:r>
              <a:rPr lang="en-US" altLang="ko-KR" sz="1100"/>
              <a:t>) </a:t>
            </a:r>
            <a:r>
              <a:rPr lang="ko-KR" altLang="ko-KR" sz="1100"/>
              <a:t>데미지가 상승합니다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스킬 공격력</a:t>
            </a:r>
            <a:r>
              <a:rPr lang="en-US" altLang="ko-KR" sz="1100"/>
              <a:t>: </a:t>
            </a:r>
            <a:r>
              <a:rPr lang="ko-KR" altLang="ko-KR" sz="1100"/>
              <a:t>캐릭터 고유 스킬의 위력을 결정하는 수치입니다</a:t>
            </a:r>
            <a:r>
              <a:rPr lang="en-US" altLang="ko-KR" sz="1100"/>
              <a:t>. </a:t>
            </a:r>
            <a:r>
              <a:rPr lang="ko-KR" altLang="ko-KR" sz="1100"/>
              <a:t>수치가 높을수록 스킬 피해량이 상승합니다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스킬 가속</a:t>
            </a:r>
            <a:r>
              <a:rPr lang="en-US" altLang="ko-KR" sz="1100"/>
              <a:t>: </a:t>
            </a:r>
            <a:r>
              <a:rPr lang="ko-KR" altLang="ko-KR" sz="1100"/>
              <a:t>스킬의 재사용 대기시간을 단축시키는 스텟입니다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en-US" altLang="ko-KR" sz="1100"/>
              <a:t>B. </a:t>
            </a:r>
            <a:r>
              <a:rPr lang="ko-KR" altLang="ko-KR" sz="1100"/>
              <a:t>방어 및 생존 스텟</a:t>
            </a:r>
          </a:p>
          <a:p>
            <a:r>
              <a:rPr lang="ko-KR" altLang="ko-KR" sz="1100"/>
              <a:t>쉴드</a:t>
            </a:r>
            <a:r>
              <a:rPr lang="en-US" altLang="ko-KR" sz="1100"/>
              <a:t>: </a:t>
            </a:r>
            <a:r>
              <a:rPr lang="ko-KR" altLang="ko-KR" sz="1100"/>
              <a:t>체력보다 우선적으로 소모되는</a:t>
            </a:r>
            <a:r>
              <a:rPr lang="en-US" altLang="ko-KR" sz="1100"/>
              <a:t> 1</a:t>
            </a:r>
            <a:r>
              <a:rPr lang="ko-KR" altLang="ko-KR" sz="1100"/>
              <a:t>차 방어막의 총량을 나타내는 스텟입니다</a:t>
            </a:r>
            <a:r>
              <a:rPr lang="en-US" altLang="ko-KR" sz="1100"/>
              <a:t>. </a:t>
            </a:r>
            <a:r>
              <a:rPr lang="ko-KR" altLang="ko-KR" sz="1100"/>
              <a:t>비전투시 자동으로 회복되며</a:t>
            </a:r>
            <a:r>
              <a:rPr lang="en-US" altLang="ko-KR" sz="1100"/>
              <a:t>, </a:t>
            </a:r>
            <a:r>
              <a:rPr lang="ko-KR" altLang="ko-KR" sz="1100"/>
              <a:t>전투의 지속력을 담당하는 핵심 자원입니다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쉴드 재생</a:t>
            </a:r>
            <a:r>
              <a:rPr lang="en-US" altLang="ko-KR" sz="1100"/>
              <a:t>: </a:t>
            </a:r>
            <a:r>
              <a:rPr lang="ko-KR" altLang="ko-KR" sz="1100"/>
              <a:t>손실된 쉴드가 초당 회복되는 속도를 나타내는 스텟입니다</a:t>
            </a:r>
            <a:r>
              <a:rPr lang="en-US" altLang="ko-KR" sz="1100"/>
              <a:t>. </a:t>
            </a:r>
            <a:r>
              <a:rPr lang="ko-KR" altLang="ko-KR" sz="1100"/>
              <a:t>수치가 높을수록 엄폐 시 쉴드가 빠르게 차오르게 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최대 체력</a:t>
            </a:r>
            <a:r>
              <a:rPr lang="en-US" altLang="ko-KR" sz="1100"/>
              <a:t>: </a:t>
            </a:r>
            <a:r>
              <a:rPr lang="ko-KR" altLang="ko-KR" sz="1100"/>
              <a:t>캐릭터의 생명력을 나타내는 스텟입니다</a:t>
            </a:r>
            <a:r>
              <a:rPr lang="en-US" altLang="ko-KR" sz="1100"/>
              <a:t>. </a:t>
            </a:r>
            <a:r>
              <a:rPr lang="ko-KR" altLang="ko-KR" sz="1100"/>
              <a:t>쉴드가 모두 소진된 후 깎이기 시작하며</a:t>
            </a:r>
            <a:r>
              <a:rPr lang="en-US" altLang="ko-KR" sz="1100"/>
              <a:t>, 0</a:t>
            </a:r>
            <a:r>
              <a:rPr lang="ko-KR" altLang="ko-KR" sz="1100"/>
              <a:t>이 되면 캐릭터는 사망합니다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ko-KR" altLang="ko-KR" sz="1100"/>
              <a:t>방어력</a:t>
            </a:r>
            <a:r>
              <a:rPr lang="en-US" altLang="ko-KR" sz="1100"/>
              <a:t>: </a:t>
            </a:r>
            <a:r>
              <a:rPr lang="ko-KR" altLang="ko-KR" sz="1100"/>
              <a:t>적에게 받는 최종 데미지를 감소시키는 스텟입니다</a:t>
            </a:r>
            <a:r>
              <a:rPr lang="en-US" altLang="ko-KR" sz="1100"/>
              <a:t>. </a:t>
            </a:r>
            <a:r>
              <a:rPr lang="ko-KR" altLang="ko-KR" sz="1100"/>
              <a:t>방어력이 높을수록 들어오는 피해량이</a:t>
            </a:r>
            <a:r>
              <a:rPr lang="en-US" altLang="ko-KR" sz="1100"/>
              <a:t> %</a:t>
            </a:r>
            <a:r>
              <a:rPr lang="ko-KR" altLang="ko-KR" sz="1100"/>
              <a:t>비율로 경감되어 적용됩니다</a:t>
            </a:r>
            <a:r>
              <a:rPr lang="en-US" altLang="ko-KR" sz="1100"/>
              <a:t>.</a:t>
            </a:r>
            <a:endParaRPr lang="ko-KR" altLang="ko-KR" sz="1100"/>
          </a:p>
          <a:p>
            <a:r>
              <a:rPr lang="en-US" altLang="ko-KR" sz="1100"/>
              <a:t>C. </a:t>
            </a:r>
            <a:r>
              <a:rPr lang="ko-KR" altLang="ko-KR" sz="1100"/>
              <a:t>유틸리티 스텟</a:t>
            </a:r>
          </a:p>
          <a:p>
            <a:r>
              <a:rPr lang="ko-KR" altLang="ko-KR" sz="1100"/>
              <a:t>이동 속도</a:t>
            </a:r>
            <a:r>
              <a:rPr lang="en-US" altLang="ko-KR" sz="1100"/>
              <a:t>: </a:t>
            </a:r>
            <a:r>
              <a:rPr lang="ko-KR" altLang="ko-KR" sz="1100"/>
              <a:t>캐릭터의 걷기 및 달리기 속도에 영향을 주는 스텟입니다</a:t>
            </a:r>
            <a:r>
              <a:rPr lang="en-US" altLang="ko-KR" sz="1100"/>
              <a:t>. </a:t>
            </a:r>
            <a:r>
              <a:rPr lang="ko-KR" altLang="ko-KR" sz="1100"/>
              <a:t>수치가 높을수록 적의 공격을 회피하거나 빠르게 위치 선점하는데 좋습니다</a:t>
            </a:r>
            <a:r>
              <a:rPr lang="en-US" altLang="ko-KR" sz="1100"/>
              <a:t>.</a:t>
            </a:r>
          </a:p>
          <a:p>
            <a:endParaRPr lang="ko-KR" altLang="ko-KR" sz="1100"/>
          </a:p>
          <a:p>
            <a:r>
              <a:rPr lang="en-US" altLang="ko-KR" sz="1100"/>
              <a:t>-&gt; </a:t>
            </a:r>
            <a:r>
              <a:rPr lang="ko-KR" altLang="ko-KR" sz="1100"/>
              <a:t>플레이어가 데미지를 받게되면 쉴드가 우선적으로 차감되고 쉴드가</a:t>
            </a:r>
            <a:r>
              <a:rPr lang="en-US" altLang="ko-KR" sz="1100"/>
              <a:t> 0</a:t>
            </a:r>
            <a:r>
              <a:rPr lang="ko-KR" altLang="ko-KR" sz="1100"/>
              <a:t>이 되면</a:t>
            </a:r>
            <a:r>
              <a:rPr lang="en-US" altLang="ko-KR" sz="1100"/>
              <a:t>, </a:t>
            </a:r>
            <a:r>
              <a:rPr lang="ko-KR" altLang="ko-KR" sz="1100"/>
              <a:t>그때부터 체력이 감소하게 됩니다</a:t>
            </a:r>
            <a:r>
              <a:rPr lang="en-US" altLang="ko-KR" sz="1100"/>
              <a:t>. </a:t>
            </a:r>
            <a:r>
              <a:rPr lang="ko-KR" altLang="ko-KR" sz="1100"/>
              <a:t>쉴드는 재생 가능한 갑옷이고</a:t>
            </a:r>
            <a:r>
              <a:rPr lang="en-US" altLang="ko-KR" sz="1100"/>
              <a:t>, </a:t>
            </a:r>
            <a:r>
              <a:rPr lang="ko-KR" altLang="ko-KR" sz="1100"/>
              <a:t>체력은 육체</a:t>
            </a:r>
            <a:endParaRPr lang="en-US" altLang="ko-KR" sz="1100"/>
          </a:p>
          <a:p>
            <a:pPr marL="0" indent="0">
              <a:buNone/>
            </a:pPr>
            <a:r>
              <a:rPr lang="ko-KR" altLang="ko-KR" sz="1100"/>
              <a:t> 그 자체라는 컨셉으로 하였습니다</a:t>
            </a:r>
            <a:r>
              <a:rPr lang="en-US" altLang="ko-KR" sz="1100"/>
              <a:t>.</a:t>
            </a:r>
          </a:p>
          <a:p>
            <a:pPr marL="0" indent="0">
              <a:buNone/>
            </a:pPr>
            <a:endParaRPr lang="ko-KR" altLang="ko-KR" sz="1100"/>
          </a:p>
          <a:p>
            <a:r>
              <a:rPr lang="ko-KR" altLang="ko-KR" sz="1100"/>
              <a:t>쉴드는 일정 시간 피격되지 않거나 특정 조건 만족시 자동 재생이 됩니다</a:t>
            </a:r>
            <a:r>
              <a:rPr lang="en-US" altLang="ko-KR" sz="1100"/>
              <a:t>. </a:t>
            </a:r>
            <a:r>
              <a:rPr lang="ko-KR" altLang="ko-KR" sz="1100"/>
              <a:t>플레이어는 쉴드가 깨지기 직전에 엄폐하여 쉴드를 채우는 컨트롤이 요구됩니다</a:t>
            </a:r>
            <a:r>
              <a:rPr lang="en-US" altLang="ko-KR" sz="1100"/>
              <a:t>.</a:t>
            </a:r>
          </a:p>
          <a:p>
            <a:pPr marL="0" indent="0">
              <a:buNone/>
            </a:pPr>
            <a:br>
              <a:rPr lang="en-US" altLang="ko-KR" sz="1100"/>
            </a:br>
            <a:r>
              <a:rPr lang="ko-KR" altLang="ko-KR" sz="1100"/>
              <a:t>체력은 자연 회복되지 않으며</a:t>
            </a:r>
            <a:r>
              <a:rPr lang="en-US" altLang="ko-KR" sz="1100"/>
              <a:t>, </a:t>
            </a:r>
            <a:r>
              <a:rPr lang="ko-KR" altLang="ko-KR" sz="1100"/>
              <a:t>회복 수단이 매우 제한적입니다</a:t>
            </a:r>
            <a:r>
              <a:rPr lang="en-US" altLang="ko-KR" sz="1100"/>
              <a:t>. </a:t>
            </a:r>
            <a:r>
              <a:rPr lang="ko-KR" altLang="ko-KR" sz="1100"/>
              <a:t>회복 수단으로는 체력 아이템</a:t>
            </a:r>
            <a:r>
              <a:rPr lang="en-US" altLang="ko-KR" sz="1100"/>
              <a:t>, </a:t>
            </a:r>
            <a:r>
              <a:rPr lang="ko-KR" altLang="ko-KR" sz="1100"/>
              <a:t>직업 스킬로 회복 외에는 회복이 불가합니다</a:t>
            </a:r>
            <a:r>
              <a:rPr lang="en-US" altLang="ko-KR" sz="1100"/>
              <a:t>. </a:t>
            </a:r>
            <a:r>
              <a:rPr lang="ko-KR" altLang="ko-KR" sz="1100"/>
              <a:t>즉</a:t>
            </a:r>
            <a:r>
              <a:rPr lang="en-US" altLang="ko-KR" sz="1100"/>
              <a:t>, </a:t>
            </a:r>
            <a:r>
              <a:rPr lang="ko-KR" altLang="ko-KR" sz="1100"/>
              <a:t>플레이어가 쉴드 관리에 좀더 </a:t>
            </a:r>
            <a:endParaRPr lang="en-US" altLang="ko-KR" sz="1100"/>
          </a:p>
          <a:p>
            <a:pPr marL="0" indent="0">
              <a:buNone/>
            </a:pPr>
            <a:r>
              <a:rPr lang="ko-KR" altLang="ko-KR" sz="1100"/>
              <a:t>집중을 하도록 체력 회복 수단을 제한하였습니다</a:t>
            </a:r>
            <a:r>
              <a:rPr lang="en-US" altLang="ko-KR" sz="1100"/>
              <a:t>.</a:t>
            </a:r>
            <a:endParaRPr lang="ko-KR" altLang="ko-KR" sz="1100"/>
          </a:p>
        </p:txBody>
      </p:sp>
    </p:spTree>
    <p:extLst>
      <p:ext uri="{BB962C8B-B14F-4D97-AF65-F5344CB8AC3E}">
        <p14:creationId xmlns:p14="http://schemas.microsoft.com/office/powerpoint/2010/main" val="416510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3175D-A7EA-D893-BB74-6417F4E49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56A69-A4CE-99D8-0C28-CC823BE6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81000"/>
            <a:ext cx="10515600" cy="1325563"/>
          </a:xfrm>
        </p:spPr>
        <p:txBody>
          <a:bodyPr/>
          <a:lstStyle/>
          <a:p>
            <a:r>
              <a:rPr lang="ko-KR" altLang="en-US"/>
              <a:t>스테이터스 </a:t>
            </a:r>
            <a:r>
              <a:rPr lang="en-US" altLang="ko-KR"/>
              <a:t>- 2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98C64-DED3-A5C1-D02F-8B69B10BA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49" y="1171576"/>
            <a:ext cx="11449051" cy="5572124"/>
          </a:xfrm>
        </p:spPr>
        <p:txBody>
          <a:bodyPr>
            <a:noAutofit/>
          </a:bodyPr>
          <a:lstStyle/>
          <a:p>
            <a:endParaRPr lang="en-US" altLang="ko-KR" sz="1400"/>
          </a:p>
          <a:p>
            <a:endParaRPr lang="en-US" altLang="ko-KR" sz="1400"/>
          </a:p>
          <a:p>
            <a:pPr marL="0" indent="0">
              <a:buNone/>
            </a:pPr>
            <a:endParaRPr lang="en-US" altLang="ko-KR" sz="1400"/>
          </a:p>
          <a:p>
            <a:r>
              <a:rPr lang="en-US" altLang="ko-KR" sz="1400"/>
              <a:t>- FCS(Fire Control System) </a:t>
            </a:r>
            <a:r>
              <a:rPr lang="ko-KR" altLang="ko-KR" sz="1400"/>
              <a:t>화기 제어</a:t>
            </a:r>
            <a:r>
              <a:rPr lang="en-US" altLang="ko-KR" sz="1400"/>
              <a:t> -&gt; </a:t>
            </a:r>
            <a:r>
              <a:rPr lang="ko-KR" altLang="ko-KR" sz="1400"/>
              <a:t>기본공격력 상승</a:t>
            </a:r>
          </a:p>
          <a:p>
            <a:r>
              <a:rPr lang="en-US" altLang="ko-KR" sz="1400"/>
              <a:t>FPS</a:t>
            </a:r>
            <a:r>
              <a:rPr lang="ko-KR" altLang="ko-KR" sz="1400"/>
              <a:t>의 본질인 </a:t>
            </a:r>
            <a:r>
              <a:rPr lang="en-US" altLang="ko-KR" sz="1400"/>
              <a:t>'</a:t>
            </a:r>
            <a:r>
              <a:rPr lang="ko-KR" altLang="ko-KR" sz="1400"/>
              <a:t>사격</a:t>
            </a:r>
            <a:r>
              <a:rPr lang="en-US" altLang="ko-KR" sz="1400"/>
              <a:t>(Shooting)'</a:t>
            </a:r>
            <a:r>
              <a:rPr lang="ko-KR" altLang="ko-KR" sz="1400"/>
              <a:t>에 집중하는 유저를 위한 모듈입니다</a:t>
            </a:r>
            <a:r>
              <a:rPr lang="en-US" altLang="ko-KR" sz="1400"/>
              <a:t>. </a:t>
            </a:r>
            <a:r>
              <a:rPr lang="ko-KR" altLang="ko-KR" sz="1400"/>
              <a:t>스킬 쿨타임을 기다리기보다</a:t>
            </a:r>
            <a:r>
              <a:rPr lang="en-US" altLang="ko-KR" sz="1400"/>
              <a:t>, </a:t>
            </a:r>
            <a:r>
              <a:rPr lang="ko-KR" altLang="ko-KR" sz="1400"/>
              <a:t>정교한 에임</a:t>
            </a:r>
            <a:r>
              <a:rPr lang="en-US" altLang="ko-KR" sz="1400"/>
              <a:t>(Aim)</a:t>
            </a:r>
            <a:r>
              <a:rPr lang="ko-KR" altLang="ko-KR" sz="1400"/>
              <a:t>과 지속적인 사격으로 적을 제압하는 </a:t>
            </a:r>
            <a:r>
              <a:rPr lang="en-US" altLang="ko-KR" sz="1400"/>
              <a:t>'</a:t>
            </a:r>
            <a:r>
              <a:rPr lang="ko-KR" altLang="ko-KR" sz="1400"/>
              <a:t>정통</a:t>
            </a:r>
            <a:r>
              <a:rPr lang="en-US" altLang="ko-KR" sz="1400"/>
              <a:t> FPS </a:t>
            </a:r>
            <a:r>
              <a:rPr lang="ko-KR" altLang="ko-KR" sz="1400"/>
              <a:t>유저</a:t>
            </a:r>
            <a:r>
              <a:rPr lang="en-US" altLang="ko-KR" sz="1400"/>
              <a:t>'</a:t>
            </a:r>
            <a:r>
              <a:rPr lang="ko-KR" altLang="ko-KR" sz="1400"/>
              <a:t>에게 최적화된 성장 경로를 제공합니다</a:t>
            </a:r>
          </a:p>
          <a:p>
            <a:r>
              <a:rPr lang="en-US" altLang="ko-KR" sz="1400"/>
              <a:t>- CPU </a:t>
            </a:r>
            <a:r>
              <a:rPr lang="ko-KR" altLang="ko-KR" sz="1400"/>
              <a:t>신경연산</a:t>
            </a:r>
            <a:r>
              <a:rPr lang="en-US" altLang="ko-KR" sz="1400"/>
              <a:t> -&gt; </a:t>
            </a:r>
            <a:r>
              <a:rPr lang="ko-KR" altLang="ko-KR" sz="1400"/>
              <a:t>스킬 공격력</a:t>
            </a:r>
            <a:r>
              <a:rPr lang="en-US" altLang="ko-KR" sz="1400"/>
              <a:t>, </a:t>
            </a:r>
            <a:r>
              <a:rPr lang="ko-KR" altLang="ko-KR" sz="1400"/>
              <a:t>스킬 가속 상승</a:t>
            </a:r>
          </a:p>
          <a:p>
            <a:r>
              <a:rPr lang="ko-KR" altLang="ko-KR" sz="1400"/>
              <a:t>총기보다 </a:t>
            </a:r>
            <a:r>
              <a:rPr lang="en-US" altLang="ko-KR" sz="1400" b="1"/>
              <a:t>'</a:t>
            </a:r>
            <a:r>
              <a:rPr lang="ko-KR" altLang="ko-KR" sz="1400" b="1"/>
              <a:t>스킬</a:t>
            </a:r>
            <a:r>
              <a:rPr lang="en-US" altLang="ko-KR" sz="1400" b="1"/>
              <a:t>(Skill)'</a:t>
            </a:r>
            <a:r>
              <a:rPr lang="en-US" altLang="ko-KR" sz="1400"/>
              <a:t> </a:t>
            </a:r>
            <a:r>
              <a:rPr lang="ko-KR" altLang="ko-KR" sz="1400"/>
              <a:t>활용 비중이 높은 유틸</a:t>
            </a:r>
            <a:r>
              <a:rPr lang="en-US" altLang="ko-KR" sz="1400"/>
              <a:t>/</a:t>
            </a:r>
            <a:r>
              <a:rPr lang="ko-KR" altLang="ko-KR" sz="1400"/>
              <a:t>캐스터형 클래스를 위한 모듈입니다</a:t>
            </a:r>
            <a:r>
              <a:rPr lang="en-US" altLang="ko-KR" sz="1400"/>
              <a:t>. </a:t>
            </a:r>
            <a:r>
              <a:rPr lang="ko-KR" altLang="ko-KR" sz="1400" b="1"/>
              <a:t>시너지 효과</a:t>
            </a:r>
            <a:r>
              <a:rPr lang="en-US" altLang="ko-KR" sz="1400" b="1"/>
              <a:t>:</a:t>
            </a:r>
            <a:r>
              <a:rPr lang="en-US" altLang="ko-KR" sz="1400"/>
              <a:t> </a:t>
            </a:r>
            <a:r>
              <a:rPr lang="ko-KR" altLang="ko-KR" sz="1400"/>
              <a:t>스킬 데미지만 높으면 쿨타임 동안 무력해지고</a:t>
            </a:r>
            <a:r>
              <a:rPr lang="en-US" altLang="ko-KR" sz="1400"/>
              <a:t>, </a:t>
            </a:r>
            <a:r>
              <a:rPr lang="ko-KR" altLang="ko-KR" sz="1400"/>
              <a:t>쿨타임만 짧으면 결정력이 부족해집니다</a:t>
            </a:r>
            <a:r>
              <a:rPr lang="en-US" altLang="ko-KR" sz="1400"/>
              <a:t>. </a:t>
            </a:r>
            <a:r>
              <a:rPr lang="ko-KR" altLang="ko-KR" sz="1400"/>
              <a:t>두 스텟을 묶음으로써 스킬을 자주</a:t>
            </a:r>
            <a:r>
              <a:rPr lang="en-US" altLang="ko-KR" sz="1400"/>
              <a:t>, </a:t>
            </a:r>
            <a:r>
              <a:rPr lang="ko-KR" altLang="ko-KR" sz="1400"/>
              <a:t>그리고 강력하게 사용하는</a:t>
            </a:r>
            <a:r>
              <a:rPr lang="en-US" altLang="ko-KR" sz="1400"/>
              <a:t> '</a:t>
            </a:r>
            <a:r>
              <a:rPr lang="ko-KR" altLang="ko-KR" sz="1400"/>
              <a:t>전략적 플레이</a:t>
            </a:r>
            <a:r>
              <a:rPr lang="en-US" altLang="ko-KR" sz="1400"/>
              <a:t>'</a:t>
            </a:r>
            <a:r>
              <a:rPr lang="ko-KR" altLang="ko-KR" sz="1400"/>
              <a:t>가 가능하도록 설계했습니다</a:t>
            </a:r>
            <a:r>
              <a:rPr lang="en-US" altLang="ko-KR" sz="1400"/>
              <a:t>.</a:t>
            </a:r>
            <a:endParaRPr lang="ko-KR" altLang="ko-KR" sz="1400"/>
          </a:p>
          <a:p>
            <a:r>
              <a:rPr lang="en-US" altLang="ko-KR" sz="1400"/>
              <a:t>- CORE </a:t>
            </a:r>
            <a:r>
              <a:rPr lang="ko-KR" altLang="ko-KR" sz="1400"/>
              <a:t>동력 코어</a:t>
            </a:r>
            <a:r>
              <a:rPr lang="en-US" altLang="ko-KR" sz="1400"/>
              <a:t> -&gt; </a:t>
            </a:r>
            <a:r>
              <a:rPr lang="ko-KR" altLang="ko-KR" sz="1400"/>
              <a:t>최대 쉴드</a:t>
            </a:r>
            <a:r>
              <a:rPr lang="en-US" altLang="ko-KR" sz="1400"/>
              <a:t>, </a:t>
            </a:r>
            <a:r>
              <a:rPr lang="ko-KR" altLang="ko-KR" sz="1400"/>
              <a:t>쉴드 재생 상승</a:t>
            </a:r>
          </a:p>
          <a:p>
            <a:r>
              <a:rPr lang="ko-KR" altLang="ko-KR" sz="1400"/>
              <a:t>유지력</a:t>
            </a:r>
            <a:r>
              <a:rPr lang="en-US" altLang="ko-KR" sz="1400"/>
              <a:t>(Sustainability)'</a:t>
            </a:r>
            <a:r>
              <a:rPr lang="ko-KR" altLang="ko-KR" sz="1400"/>
              <a:t>을 중시하는 모듈입니다</a:t>
            </a:r>
            <a:r>
              <a:rPr lang="en-US" altLang="ko-KR" sz="1400"/>
              <a:t>. </a:t>
            </a:r>
            <a:r>
              <a:rPr lang="ko-KR" altLang="ko-KR" sz="1400"/>
              <a:t>체력과 달리 쉴드는 비전투 시 자동 회복되므로</a:t>
            </a:r>
            <a:r>
              <a:rPr lang="en-US" altLang="ko-KR" sz="1400"/>
              <a:t>, </a:t>
            </a:r>
            <a:r>
              <a:rPr lang="ko-KR" altLang="ko-KR" sz="1400"/>
              <a:t>엄폐와 사격을 반복하는 </a:t>
            </a:r>
            <a:r>
              <a:rPr lang="en-US" altLang="ko-KR" sz="1400"/>
              <a:t>'</a:t>
            </a:r>
            <a:r>
              <a:rPr lang="ko-KR" altLang="ko-KR" sz="1400"/>
              <a:t>전술적 탱킹</a:t>
            </a:r>
            <a:r>
              <a:rPr lang="en-US" altLang="ko-KR" sz="1400"/>
              <a:t>'</a:t>
            </a:r>
            <a:r>
              <a:rPr lang="ko-KR" altLang="ko-KR" sz="1400"/>
              <a:t>을 가능하게 합니다</a:t>
            </a:r>
            <a:r>
              <a:rPr lang="en-US" altLang="ko-KR" sz="1400"/>
              <a:t>. </a:t>
            </a:r>
            <a:r>
              <a:rPr lang="ko-KR" altLang="ko-KR" sz="1400"/>
              <a:t>힐러 의존도를 낮추고 스스로 생존하며 전선을 유지하는 플레이를 유도합니다</a:t>
            </a:r>
            <a:r>
              <a:rPr lang="en-US" altLang="ko-KR" sz="1400"/>
              <a:t>.</a:t>
            </a:r>
            <a:endParaRPr lang="ko-KR" altLang="ko-KR" sz="1400"/>
          </a:p>
          <a:p>
            <a:r>
              <a:rPr lang="en-US" altLang="ko-KR" sz="1400"/>
              <a:t>- FRAME </a:t>
            </a:r>
            <a:r>
              <a:rPr lang="ko-KR" altLang="ko-KR" sz="1400"/>
              <a:t>합금 프레임</a:t>
            </a:r>
            <a:r>
              <a:rPr lang="en-US" altLang="ko-KR" sz="1400"/>
              <a:t> -&gt; </a:t>
            </a:r>
            <a:r>
              <a:rPr lang="ko-KR" altLang="ko-KR" sz="1400"/>
              <a:t>최대 체력</a:t>
            </a:r>
            <a:r>
              <a:rPr lang="en-US" altLang="ko-KR" sz="1400"/>
              <a:t>, </a:t>
            </a:r>
            <a:r>
              <a:rPr lang="ko-KR" altLang="ko-KR" sz="1400"/>
              <a:t>방어력 상승</a:t>
            </a:r>
          </a:p>
          <a:p>
            <a:r>
              <a:rPr lang="ko-KR" altLang="ko-KR" sz="1400"/>
              <a:t>절대적 생존력</a:t>
            </a:r>
            <a:r>
              <a:rPr lang="en-US" altLang="ko-KR" sz="1400"/>
              <a:t>(Durability)'</a:t>
            </a:r>
            <a:r>
              <a:rPr lang="ko-KR" altLang="ko-KR" sz="1400"/>
              <a:t>을 보장하는 모듈입니다</a:t>
            </a:r>
            <a:r>
              <a:rPr lang="en-US" altLang="ko-KR" sz="1400"/>
              <a:t>. </a:t>
            </a:r>
            <a:r>
              <a:rPr lang="ko-KR" altLang="ko-KR" sz="1400"/>
              <a:t>쉴드가 깨진 위급 상황이나</a:t>
            </a:r>
            <a:r>
              <a:rPr lang="en-US" altLang="ko-KR" sz="1400"/>
              <a:t>, </a:t>
            </a:r>
            <a:r>
              <a:rPr lang="ko-KR" altLang="ko-KR" sz="1400"/>
              <a:t>적진 한복판에 진입해야 하는 돌격형 플레이 시 </a:t>
            </a:r>
            <a:r>
              <a:rPr lang="en-US" altLang="ko-KR" sz="1400" b="1"/>
              <a:t>'</a:t>
            </a:r>
            <a:r>
              <a:rPr lang="ko-KR" altLang="ko-KR" sz="1400" b="1"/>
              <a:t>최후의 보루</a:t>
            </a:r>
            <a:r>
              <a:rPr lang="en-US" altLang="ko-KR" sz="1400" b="1"/>
              <a:t>'</a:t>
            </a:r>
            <a:r>
              <a:rPr lang="en-US" altLang="ko-KR" sz="1400"/>
              <a:t> </a:t>
            </a:r>
            <a:r>
              <a:rPr lang="ko-KR" altLang="ko-KR" sz="1400"/>
              <a:t>역할을 합니다</a:t>
            </a:r>
            <a:r>
              <a:rPr lang="en-US" altLang="ko-KR" sz="1400"/>
              <a:t>. CORE</a:t>
            </a:r>
            <a:r>
              <a:rPr lang="ko-KR" altLang="ko-KR" sz="1400"/>
              <a:t>가</a:t>
            </a:r>
            <a:r>
              <a:rPr lang="en-US" altLang="ko-KR" sz="1400"/>
              <a:t> '</a:t>
            </a:r>
            <a:r>
              <a:rPr lang="ko-KR" altLang="ko-KR" sz="1400"/>
              <a:t>회복</a:t>
            </a:r>
            <a:r>
              <a:rPr lang="en-US" altLang="ko-KR" sz="1400"/>
              <a:t>'</a:t>
            </a:r>
            <a:r>
              <a:rPr lang="ko-KR" altLang="ko-KR" sz="1400"/>
              <a:t>에 초점을 맞췄다면</a:t>
            </a:r>
            <a:r>
              <a:rPr lang="en-US" altLang="ko-KR" sz="1400"/>
              <a:t>, FRAME</a:t>
            </a:r>
            <a:r>
              <a:rPr lang="ko-KR" altLang="ko-KR" sz="1400"/>
              <a:t>은 한 번에 들어오는 큰 데미지</a:t>
            </a:r>
            <a:r>
              <a:rPr lang="en-US" altLang="ko-KR" sz="1400"/>
              <a:t>(Burst Damage)</a:t>
            </a:r>
            <a:r>
              <a:rPr lang="ko-KR" altLang="ko-KR" sz="1400"/>
              <a:t>를 견디는 </a:t>
            </a:r>
            <a:r>
              <a:rPr lang="en-US" altLang="ko-KR" sz="1400"/>
              <a:t>'</a:t>
            </a:r>
            <a:r>
              <a:rPr lang="ko-KR" altLang="ko-KR" sz="1400"/>
              <a:t>맷집</a:t>
            </a:r>
            <a:r>
              <a:rPr lang="en-US" altLang="ko-KR" sz="1400"/>
              <a:t>'</a:t>
            </a:r>
            <a:r>
              <a:rPr lang="ko-KR" altLang="ko-KR" sz="1400"/>
              <a:t>에 특화되어 있습니다</a:t>
            </a:r>
            <a:r>
              <a:rPr lang="en-US" altLang="ko-KR" sz="1400"/>
              <a:t>.</a:t>
            </a:r>
            <a:endParaRPr lang="ko-KR" altLang="ko-KR" sz="1400"/>
          </a:p>
          <a:p>
            <a:r>
              <a:rPr lang="en-US" altLang="ko-KR" sz="1400"/>
              <a:t>- SERVO </a:t>
            </a:r>
            <a:r>
              <a:rPr lang="ko-KR" altLang="ko-KR" sz="1400"/>
              <a:t>운동 서보</a:t>
            </a:r>
            <a:r>
              <a:rPr lang="en-US" altLang="ko-KR" sz="1400"/>
              <a:t> -&gt; </a:t>
            </a:r>
            <a:r>
              <a:rPr lang="ko-KR" altLang="ko-KR" sz="1400"/>
              <a:t>이동속도 상승</a:t>
            </a:r>
          </a:p>
          <a:p>
            <a:r>
              <a:rPr lang="ko-KR" altLang="ko-KR" sz="1400"/>
              <a:t>기동성</a:t>
            </a:r>
            <a:r>
              <a:rPr lang="en-US" altLang="ko-KR" sz="1400"/>
              <a:t>(Mobility)'</a:t>
            </a:r>
            <a:r>
              <a:rPr lang="ko-KR" altLang="ko-KR" sz="1400"/>
              <a:t>을 통한 변수 창출을 위한 모듈입니다</a:t>
            </a:r>
            <a:r>
              <a:rPr lang="en-US" altLang="ko-KR" sz="1400"/>
              <a:t>. FPS</a:t>
            </a:r>
            <a:r>
              <a:rPr lang="ko-KR" altLang="ko-KR" sz="1400"/>
              <a:t>에서 이동 속도는 곧 생존이자 공격 기회입니다</a:t>
            </a:r>
            <a:r>
              <a:rPr lang="en-US" altLang="ko-KR" sz="1400"/>
              <a:t>. </a:t>
            </a:r>
            <a:r>
              <a:rPr lang="ko-KR" altLang="ko-KR" sz="1400"/>
              <a:t>수치적인 방어력 대신</a:t>
            </a:r>
            <a:r>
              <a:rPr lang="en-US" altLang="ko-KR" sz="1400"/>
              <a:t>, </a:t>
            </a:r>
            <a:r>
              <a:rPr lang="ko-KR" altLang="ko-KR" sz="1400"/>
              <a:t>빠른 무빙으로 적의 공격을 물리적으로 회피</a:t>
            </a:r>
            <a:r>
              <a:rPr lang="en-US" altLang="ko-KR" sz="1400"/>
              <a:t>(Dodge)</a:t>
            </a:r>
            <a:r>
              <a:rPr lang="ko-KR" altLang="ko-KR" sz="1400"/>
              <a:t>하고 적의 사각지대를 파고드는 </a:t>
            </a:r>
            <a:r>
              <a:rPr lang="en-US" altLang="ko-KR" sz="1400" b="1"/>
              <a:t>'</a:t>
            </a:r>
            <a:r>
              <a:rPr lang="ko-KR" altLang="ko-KR" sz="1400" b="1"/>
              <a:t>하이 리스크 하이 리턴</a:t>
            </a:r>
            <a:r>
              <a:rPr lang="en-US" altLang="ko-KR" sz="1400" b="1"/>
              <a:t>'</a:t>
            </a:r>
            <a:r>
              <a:rPr lang="en-US" altLang="ko-KR" sz="1400"/>
              <a:t> </a:t>
            </a:r>
            <a:r>
              <a:rPr lang="ko-KR" altLang="ko-KR" sz="1400"/>
              <a:t>플레이를 지원합니다</a:t>
            </a:r>
            <a:r>
              <a:rPr lang="en-US" altLang="ko-KR" sz="1400"/>
              <a:t>.</a:t>
            </a:r>
            <a:endParaRPr lang="ko-KR" altLang="ko-KR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D11347-0A4A-A265-31B8-66BA03B3D2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650" y="11113"/>
            <a:ext cx="4578350" cy="2392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56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DCBB9-37B3-1E24-1B60-355B9ED38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조작방법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50340-CE51-0DB7-A17C-D4839C54E154}"/>
              </a:ext>
            </a:extLst>
          </p:cNvPr>
          <p:cNvSpPr txBox="1"/>
          <p:nvPr/>
        </p:nvSpPr>
        <p:spPr>
          <a:xfrm>
            <a:off x="838200" y="1690688"/>
            <a:ext cx="32672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WASD		</a:t>
            </a:r>
            <a:r>
              <a:rPr lang="ko-KR" altLang="en-US"/>
              <a:t>이동</a:t>
            </a:r>
            <a:endParaRPr lang="en-US" altLang="ko-KR"/>
          </a:p>
          <a:p>
            <a:r>
              <a:rPr lang="en-US" altLang="ko-KR"/>
              <a:t>Space		</a:t>
            </a:r>
            <a:r>
              <a:rPr lang="ko-KR" altLang="en-US"/>
              <a:t>점프</a:t>
            </a:r>
            <a:endParaRPr lang="en-US" altLang="ko-KR"/>
          </a:p>
          <a:p>
            <a:r>
              <a:rPr lang="ko-KR" altLang="en-US"/>
              <a:t>마우스 이동 </a:t>
            </a:r>
            <a:r>
              <a:rPr lang="en-US" altLang="ko-KR"/>
              <a:t> 	</a:t>
            </a:r>
            <a:r>
              <a:rPr lang="ko-KR" altLang="en-US"/>
              <a:t>화면 돌리기</a:t>
            </a:r>
            <a:endParaRPr lang="en-US" altLang="ko-KR"/>
          </a:p>
          <a:p>
            <a:r>
              <a:rPr lang="ko-KR" altLang="en-US"/>
              <a:t>왼쪽 클릭 </a:t>
            </a:r>
            <a:r>
              <a:rPr lang="en-US" altLang="ko-KR"/>
              <a:t> 	</a:t>
            </a:r>
            <a:r>
              <a:rPr lang="ko-KR" altLang="en-US"/>
              <a:t>사격</a:t>
            </a:r>
            <a:endParaRPr lang="en-US" altLang="ko-KR"/>
          </a:p>
          <a:p>
            <a:r>
              <a:rPr lang="en-US" altLang="ko-KR"/>
              <a:t>R		</a:t>
            </a:r>
            <a:r>
              <a:rPr lang="ko-KR" altLang="en-US"/>
              <a:t>재장전</a:t>
            </a:r>
            <a:endParaRPr lang="en-US" altLang="ko-KR"/>
          </a:p>
          <a:p>
            <a:r>
              <a:rPr lang="en-US" altLang="ko-KR"/>
              <a:t>Shift, Q, </a:t>
            </a:r>
          </a:p>
          <a:p>
            <a:r>
              <a:rPr lang="en-US" altLang="ko-KR"/>
              <a:t>E, </a:t>
            </a:r>
            <a:r>
              <a:rPr lang="ko-KR" altLang="en-US"/>
              <a:t>오른쪽클릭 </a:t>
            </a:r>
            <a:r>
              <a:rPr lang="en-US" altLang="ko-KR"/>
              <a:t>	</a:t>
            </a:r>
            <a:r>
              <a:rPr lang="ko-KR" altLang="en-US"/>
              <a:t>스킬 사용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ESC		</a:t>
            </a:r>
            <a:r>
              <a:rPr lang="ko-KR" altLang="en-US"/>
              <a:t>메뉴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386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CE93F3-8C66-C796-0B18-02AAA15E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751" y="1585776"/>
            <a:ext cx="7171806" cy="405578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E9A5D9C-5963-0B6B-DB61-E830B233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/>
              <a:t>UI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FFF575-44A4-2492-5650-0089E6133637}"/>
              </a:ext>
            </a:extLst>
          </p:cNvPr>
          <p:cNvSpPr txBox="1"/>
          <p:nvPr/>
        </p:nvSpPr>
        <p:spPr>
          <a:xfrm>
            <a:off x="1627074" y="1216444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왼쪽 위에 채력바</a:t>
            </a:r>
            <a:r>
              <a:rPr lang="en-US" altLang="ko-KR"/>
              <a:t> / </a:t>
            </a:r>
            <a:r>
              <a:rPr lang="ko-KR" altLang="en-US"/>
              <a:t>실드가 위치함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C7C7E-369D-55A6-7342-9DB9F41981E5}"/>
              </a:ext>
            </a:extLst>
          </p:cNvPr>
          <p:cNvSpPr txBox="1"/>
          <p:nvPr/>
        </p:nvSpPr>
        <p:spPr>
          <a:xfrm>
            <a:off x="9165314" y="1216444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오른쪽 위에 미니맵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FD100-1A8D-64D9-7189-D87685E47E9C}"/>
              </a:ext>
            </a:extLst>
          </p:cNvPr>
          <p:cNvSpPr txBox="1"/>
          <p:nvPr/>
        </p:nvSpPr>
        <p:spPr>
          <a:xfrm>
            <a:off x="838200" y="5826222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왼쪽 아래</a:t>
            </a:r>
            <a:r>
              <a:rPr lang="en-US" altLang="ko-KR"/>
              <a:t>. </a:t>
            </a:r>
            <a:r>
              <a:rPr lang="ko-KR" altLang="en-US"/>
              <a:t>소비아이템을 나타낸다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24A03-AF03-0EB2-57E4-B481F817CCB2}"/>
              </a:ext>
            </a:extLst>
          </p:cNvPr>
          <p:cNvSpPr txBox="1"/>
          <p:nvPr/>
        </p:nvSpPr>
        <p:spPr>
          <a:xfrm>
            <a:off x="7979228" y="5826222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오른쪽 아래</a:t>
            </a:r>
            <a:r>
              <a:rPr lang="en-US" altLang="ko-KR"/>
              <a:t>. </a:t>
            </a:r>
            <a:r>
              <a:rPr lang="ko-KR" altLang="en-US"/>
              <a:t>현재 총</a:t>
            </a:r>
            <a:r>
              <a:rPr lang="en-US" altLang="ko-KR"/>
              <a:t>, </a:t>
            </a:r>
            <a:r>
              <a:rPr lang="ko-KR" altLang="en-US"/>
              <a:t>그리고 남은 총탄</a:t>
            </a:r>
          </a:p>
        </p:txBody>
      </p:sp>
    </p:spTree>
    <p:extLst>
      <p:ext uri="{BB962C8B-B14F-4D97-AF65-F5344CB8AC3E}">
        <p14:creationId xmlns:p14="http://schemas.microsoft.com/office/powerpoint/2010/main" val="338982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2E4298-AAE1-CC95-5D5C-388DACE5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기획컨셉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62B7E-711C-6D2E-8173-746F7E82B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간단한 세계관과 스토리</a:t>
            </a:r>
            <a:r>
              <a:rPr lang="en-US" altLang="ko-KR"/>
              <a:t>,</a:t>
            </a:r>
            <a:r>
              <a:rPr lang="ko-KR" altLang="en-US"/>
              <a:t> 게임의 플레이 흐름을 기획</a:t>
            </a:r>
            <a:r>
              <a:rPr lang="en-US" altLang="ko-KR"/>
              <a:t>.</a:t>
            </a:r>
          </a:p>
          <a:p>
            <a:r>
              <a:rPr lang="ko-KR" altLang="en-US"/>
              <a:t>월드맵의 구조와 던전과 메인스토리에 대한 기획</a:t>
            </a:r>
            <a:r>
              <a:rPr lang="en-US" altLang="ko-KR"/>
              <a:t>.</a:t>
            </a:r>
          </a:p>
          <a:p>
            <a:r>
              <a:rPr lang="ko-KR" altLang="en-US"/>
              <a:t>플레이어가 선택가능한 직업의 종류와</a:t>
            </a:r>
            <a:r>
              <a:rPr lang="en-US" altLang="ko-KR"/>
              <a:t>, </a:t>
            </a:r>
            <a:r>
              <a:rPr lang="ko-KR" altLang="en-US"/>
              <a:t>해당 직업 사용하는 무기에 대한 기획</a:t>
            </a:r>
            <a:r>
              <a:rPr lang="en-US" altLang="ko-KR"/>
              <a:t>.</a:t>
            </a:r>
          </a:p>
          <a:p>
            <a:r>
              <a:rPr lang="ko-KR" altLang="en-US"/>
              <a:t>예시 몬스터 </a:t>
            </a:r>
            <a:r>
              <a:rPr lang="en-US" altLang="ko-KR"/>
              <a:t>4</a:t>
            </a:r>
            <a:r>
              <a:rPr lang="ko-KR" altLang="en-US"/>
              <a:t>종을 기획</a:t>
            </a:r>
            <a:endParaRPr lang="en-US" altLang="ko-KR"/>
          </a:p>
          <a:p>
            <a:r>
              <a:rPr lang="ko-KR" altLang="en-US"/>
              <a:t>예시 던전 </a:t>
            </a:r>
            <a:r>
              <a:rPr lang="en-US" altLang="ko-KR"/>
              <a:t>1</a:t>
            </a:r>
            <a:r>
              <a:rPr lang="ko-KR" altLang="en-US"/>
              <a:t>종을 기획</a:t>
            </a:r>
            <a:endParaRPr lang="en-US" altLang="ko-KR"/>
          </a:p>
          <a:p>
            <a:r>
              <a:rPr lang="ko-KR" altLang="en-US"/>
              <a:t>스킬</a:t>
            </a:r>
            <a:r>
              <a:rPr lang="en-US" altLang="ko-KR"/>
              <a:t>, </a:t>
            </a:r>
            <a:r>
              <a:rPr lang="ko-KR" altLang="en-US"/>
              <a:t>스테이터스 기획</a:t>
            </a:r>
            <a:endParaRPr lang="en-US" altLang="ko-KR"/>
          </a:p>
          <a:p>
            <a:r>
              <a:rPr lang="ko-KR" altLang="en-US"/>
              <a:t>조작법과 </a:t>
            </a:r>
            <a:r>
              <a:rPr lang="en-US" altLang="ko-KR"/>
              <a:t>UI</a:t>
            </a:r>
            <a:r>
              <a:rPr lang="ko-KR" altLang="en-US"/>
              <a:t>들의 특징을 기획합니다</a:t>
            </a:r>
            <a:r>
              <a:rPr lang="en-US" altLang="ko-KR"/>
              <a:t>.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29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C0B8C-292D-CEF0-5184-74B198B5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게임사양</a:t>
            </a:r>
          </a:p>
        </p:txBody>
      </p:sp>
      <p:pic>
        <p:nvPicPr>
          <p:cNvPr id="5" name="그림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DBC4BA-EB8C-8D66-A6E0-212D65EE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653500"/>
            <a:ext cx="9059539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46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AE0FF-31F5-E608-EFDA-76503C22F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기획 </a:t>
            </a:r>
            <a:r>
              <a:rPr lang="en-US" altLang="ko-KR"/>
              <a:t>- </a:t>
            </a:r>
            <a:r>
              <a:rPr lang="ko-KR" altLang="en-US"/>
              <a:t>세계관과 스토리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F0B846-5D85-6C03-95A9-8BCC4DAAD22E}"/>
              </a:ext>
            </a:extLst>
          </p:cNvPr>
          <p:cNvSpPr txBox="1"/>
          <p:nvPr/>
        </p:nvSpPr>
        <p:spPr>
          <a:xfrm>
            <a:off x="842639" y="1690688"/>
            <a:ext cx="63177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이곳은 미래의 지구</a:t>
            </a:r>
            <a:r>
              <a:rPr lang="en-US" altLang="ko-KR"/>
              <a:t>.</a:t>
            </a:r>
          </a:p>
          <a:p>
            <a:r>
              <a:rPr lang="ko-KR" altLang="en-US"/>
              <a:t>유전자 조작과 인간개조</a:t>
            </a:r>
            <a:r>
              <a:rPr lang="en-US" altLang="ko-KR"/>
              <a:t>, </a:t>
            </a:r>
            <a:r>
              <a:rPr lang="ko-KR" altLang="en-US"/>
              <a:t>사이보그와 뇌</a:t>
            </a:r>
            <a:r>
              <a:rPr lang="en-US" altLang="ko-KR"/>
              <a:t>-</a:t>
            </a:r>
            <a:r>
              <a:rPr lang="ko-KR" altLang="en-US"/>
              <a:t>기계 인터페이스</a:t>
            </a:r>
            <a:r>
              <a:rPr lang="en-US" altLang="ko-KR"/>
              <a:t>.</a:t>
            </a:r>
          </a:p>
          <a:p>
            <a:r>
              <a:rPr lang="ko-KR" altLang="en-US"/>
              <a:t>자원전쟁과 불평등</a:t>
            </a:r>
            <a:r>
              <a:rPr lang="en-US" altLang="ko-KR"/>
              <a:t>, </a:t>
            </a:r>
            <a:r>
              <a:rPr lang="ko-KR" altLang="en-US"/>
              <a:t>갱단</a:t>
            </a:r>
            <a:r>
              <a:rPr lang="en-US" altLang="ko-KR"/>
              <a:t>, </a:t>
            </a:r>
            <a:r>
              <a:rPr lang="ko-KR" altLang="en-US"/>
              <a:t>경찰</a:t>
            </a:r>
            <a:r>
              <a:rPr lang="en-US" altLang="ko-KR"/>
              <a:t>, </a:t>
            </a:r>
            <a:r>
              <a:rPr lang="ko-KR" altLang="en-US"/>
              <a:t>기업들이 서로 싸우는</a:t>
            </a:r>
            <a:endParaRPr lang="en-US" altLang="ko-KR"/>
          </a:p>
          <a:p>
            <a:r>
              <a:rPr lang="ko-KR" altLang="en-US"/>
              <a:t>거대도시</a:t>
            </a:r>
            <a:r>
              <a:rPr lang="en-US" altLang="ko-KR"/>
              <a:t>. PulseCity.</a:t>
            </a:r>
          </a:p>
          <a:p>
            <a:endParaRPr lang="en-US" altLang="ko-KR"/>
          </a:p>
          <a:p>
            <a:r>
              <a:rPr lang="ko-KR" altLang="en-US"/>
              <a:t>플레이어는 </a:t>
            </a:r>
            <a:r>
              <a:rPr lang="ko-KR" altLang="en-US" b="1"/>
              <a:t>용병집단</a:t>
            </a:r>
            <a:r>
              <a:rPr lang="ko-KR" altLang="en-US"/>
              <a:t>에 속해있다</a:t>
            </a:r>
            <a:r>
              <a:rPr lang="en-US" altLang="ko-KR"/>
              <a:t>.</a:t>
            </a:r>
          </a:p>
          <a:p>
            <a:r>
              <a:rPr lang="ko-KR" altLang="en-US"/>
              <a:t>다양한 </a:t>
            </a:r>
            <a:r>
              <a:rPr lang="ko-KR" altLang="en-US" b="1"/>
              <a:t>의뢰</a:t>
            </a:r>
            <a:r>
              <a:rPr lang="ko-KR" altLang="en-US"/>
              <a:t>을 받을 수 있어 퀘스트를 진행하게 된다</a:t>
            </a:r>
            <a:r>
              <a:rPr lang="en-US" altLang="ko-KR"/>
              <a:t>.</a:t>
            </a:r>
          </a:p>
          <a:p>
            <a:r>
              <a:rPr lang="ko-KR" altLang="en-US"/>
              <a:t>그리고 그 과정에서 스토리를 보여준다</a:t>
            </a:r>
            <a:r>
              <a:rPr lang="en-US" altLang="ko-KR"/>
              <a:t>.</a:t>
            </a:r>
          </a:p>
          <a:p>
            <a:r>
              <a:rPr lang="ko-KR" altLang="en-US"/>
              <a:t>어떤 의뢰는 메인스토리로써</a:t>
            </a:r>
            <a:r>
              <a:rPr lang="en-US" altLang="ko-KR"/>
              <a:t>,</a:t>
            </a:r>
            <a:r>
              <a:rPr lang="ko-KR" altLang="en-US"/>
              <a:t> 반드시 던전을 수행해야 한다</a:t>
            </a:r>
            <a:r>
              <a:rPr lang="en-US" altLang="ko-KR"/>
              <a:t>.</a:t>
            </a:r>
          </a:p>
        </p:txBody>
      </p:sp>
      <p:pic>
        <p:nvPicPr>
          <p:cNvPr id="6" name="그림 5" descr="무기, 인간의 얼굴, 의류, 액션 어드벤처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793115-E45D-82DF-3CEB-318551819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342" y="1690688"/>
            <a:ext cx="4001058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1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3FC84-7521-049F-D5B6-EE8C0A19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기획 </a:t>
            </a:r>
            <a:r>
              <a:rPr lang="en-US" altLang="ko-KR"/>
              <a:t>- </a:t>
            </a:r>
            <a:r>
              <a:rPr lang="ko-KR" altLang="en-US"/>
              <a:t>세계관과 스토리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F8A1F-119B-AFA6-3DD7-CFBA31F8D695}"/>
              </a:ext>
            </a:extLst>
          </p:cNvPr>
          <p:cNvSpPr txBox="1"/>
          <p:nvPr/>
        </p:nvSpPr>
        <p:spPr>
          <a:xfrm>
            <a:off x="834623" y="1611086"/>
            <a:ext cx="52613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의뢰의 종류는 의뢰인이 누구냐에 따라 달라진다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&lt;</a:t>
            </a:r>
            <a:r>
              <a:rPr lang="ko-KR" altLang="en-US" b="1"/>
              <a:t>기업 의뢰</a:t>
            </a:r>
            <a:r>
              <a:rPr lang="en-US" altLang="ko-KR" b="1"/>
              <a:t>&gt;</a:t>
            </a:r>
          </a:p>
          <a:p>
            <a:endParaRPr lang="en-US" altLang="ko-KR"/>
          </a:p>
          <a:p>
            <a:r>
              <a:rPr lang="ko-KR" altLang="en-US"/>
              <a:t>기업의 기술력을 빼돌리고 싶은 경쟁사의 의뢰</a:t>
            </a:r>
          </a:p>
          <a:p>
            <a:endParaRPr lang="en-US" altLang="ko-KR"/>
          </a:p>
          <a:p>
            <a:r>
              <a:rPr lang="ko-KR" altLang="en-US"/>
              <a:t>기업 기밀 빼돌리기</a:t>
            </a:r>
            <a:r>
              <a:rPr lang="en-US" altLang="ko-KR"/>
              <a:t>(</a:t>
            </a:r>
            <a:r>
              <a:rPr lang="ko-KR" altLang="en-US"/>
              <a:t>데이터 해킹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VIP </a:t>
            </a:r>
            <a:r>
              <a:rPr lang="ko-KR" altLang="en-US"/>
              <a:t>호위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스파이 색출 및 제거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D4A51-8551-22E1-AB9C-E172DB78EFA5}"/>
              </a:ext>
            </a:extLst>
          </p:cNvPr>
          <p:cNvSpPr txBox="1"/>
          <p:nvPr/>
        </p:nvSpPr>
        <p:spPr>
          <a:xfrm>
            <a:off x="6277481" y="1611085"/>
            <a:ext cx="37433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&lt;</a:t>
            </a:r>
            <a:r>
              <a:rPr lang="ko-KR" altLang="en-US" b="1"/>
              <a:t>경찰 의뢰</a:t>
            </a:r>
            <a:r>
              <a:rPr lang="en-US" altLang="ko-KR" b="1"/>
              <a:t>&gt;</a:t>
            </a:r>
          </a:p>
          <a:p>
            <a:endParaRPr lang="en-US" altLang="ko-KR"/>
          </a:p>
          <a:p>
            <a:r>
              <a:rPr lang="ko-KR" altLang="en-US"/>
              <a:t>경찰을 도와 지역 불량배 때려잡기</a:t>
            </a:r>
          </a:p>
          <a:p>
            <a:endParaRPr lang="en-US" altLang="ko-KR"/>
          </a:p>
          <a:p>
            <a:r>
              <a:rPr lang="ko-KR" altLang="en-US"/>
              <a:t>마약 카르텔 본거지 습격</a:t>
            </a:r>
          </a:p>
          <a:p>
            <a:endParaRPr lang="en-US" altLang="ko-KR"/>
          </a:p>
          <a:p>
            <a:r>
              <a:rPr lang="ko-KR" altLang="en-US"/>
              <a:t>대기업 본부 잠입해 증거 확보</a:t>
            </a:r>
          </a:p>
          <a:p>
            <a:endParaRPr lang="en-US" altLang="ko-KR"/>
          </a:p>
          <a:p>
            <a:r>
              <a:rPr lang="ko-KR" altLang="en-US"/>
              <a:t>정치인 비밀 대화 녹취</a:t>
            </a:r>
          </a:p>
          <a:p>
            <a:endParaRPr lang="en-US" altLang="ko-KR"/>
          </a:p>
          <a:p>
            <a:r>
              <a:rPr lang="ko-KR" altLang="en-US"/>
              <a:t>위장 신분으로 갱단 내부 잠입</a:t>
            </a:r>
          </a:p>
          <a:p>
            <a:endParaRPr lang="en-US" altLang="ko-KR"/>
          </a:p>
          <a:p>
            <a:r>
              <a:rPr lang="ko-KR" altLang="en-US"/>
              <a:t>사이버사이코 환자 제압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갱단 두목 제거</a:t>
            </a:r>
          </a:p>
          <a:p>
            <a:endParaRPr lang="ko-KR" altLang="en-US"/>
          </a:p>
        </p:txBody>
      </p:sp>
      <p:pic>
        <p:nvPicPr>
          <p:cNvPr id="7" name="그림 6" descr="건물, 시티, 마천루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A47E14-15D3-9B28-13CA-33002AE0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77" y="4430486"/>
            <a:ext cx="2467308" cy="2427514"/>
          </a:xfrm>
          <a:prstGeom prst="rect">
            <a:avLst/>
          </a:prstGeom>
        </p:spPr>
      </p:pic>
      <p:pic>
        <p:nvPicPr>
          <p:cNvPr id="9" name="그림 8" descr="인간의 얼굴, 의류, 무기, 헬멧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F6EDA9-9B1B-B8E1-A2A6-22B3D32B8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3549" y="4430486"/>
            <a:ext cx="2388451" cy="242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18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1084A-A306-1568-B3F2-E80C7B733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83D7FA-B9D0-1768-5AA2-176BE453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기획 </a:t>
            </a:r>
            <a:r>
              <a:rPr lang="en-US" altLang="ko-KR"/>
              <a:t>- </a:t>
            </a:r>
            <a:r>
              <a:rPr lang="ko-KR" altLang="en-US"/>
              <a:t>세계관과 스토리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8721C-339D-2F2D-F77A-B99941B61F3A}"/>
              </a:ext>
            </a:extLst>
          </p:cNvPr>
          <p:cNvSpPr txBox="1"/>
          <p:nvPr/>
        </p:nvSpPr>
        <p:spPr>
          <a:xfrm>
            <a:off x="834623" y="1611086"/>
            <a:ext cx="526137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의뢰의 종류는 의뢰인이 누구냐에 따라 달라진다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b="1"/>
              <a:t>&lt;</a:t>
            </a:r>
            <a:r>
              <a:rPr lang="ko-KR" altLang="en-US" b="1"/>
              <a:t>개인 의뢰</a:t>
            </a:r>
            <a:r>
              <a:rPr lang="en-US" altLang="ko-KR" b="1"/>
              <a:t>&gt;</a:t>
            </a:r>
          </a:p>
          <a:p>
            <a:endParaRPr lang="en-US" altLang="ko-KR"/>
          </a:p>
          <a:p>
            <a:r>
              <a:rPr lang="ko-KR" altLang="en-US"/>
              <a:t>기업에게 당한 억울한 희생자의 의뢰</a:t>
            </a:r>
          </a:p>
          <a:p>
            <a:endParaRPr lang="en-US" altLang="ko-KR"/>
          </a:p>
          <a:p>
            <a:r>
              <a:rPr lang="ko-KR" altLang="en-US"/>
              <a:t>살인청부</a:t>
            </a:r>
            <a:r>
              <a:rPr lang="en-US" altLang="ko-KR"/>
              <a:t>, </a:t>
            </a:r>
            <a:r>
              <a:rPr lang="ko-KR" altLang="en-US"/>
              <a:t>특정 인물 암살</a:t>
            </a:r>
          </a:p>
          <a:p>
            <a:endParaRPr lang="en-US" altLang="ko-KR"/>
          </a:p>
          <a:p>
            <a:r>
              <a:rPr lang="ko-KR" altLang="en-US"/>
              <a:t>납치된 인물 구출 </a:t>
            </a:r>
            <a:r>
              <a:rPr lang="en-US" altLang="ko-KR"/>
              <a:t>/ </a:t>
            </a:r>
            <a:r>
              <a:rPr lang="ko-KR" altLang="en-US"/>
              <a:t>실종된 사람 찾기</a:t>
            </a:r>
          </a:p>
          <a:p>
            <a:endParaRPr lang="en-US" altLang="ko-KR"/>
          </a:p>
          <a:p>
            <a:r>
              <a:rPr lang="ko-KR" altLang="en-US"/>
              <a:t>갱단 두목 제거</a:t>
            </a:r>
          </a:p>
          <a:p>
            <a:endParaRPr lang="en-US" altLang="ko-KR"/>
          </a:p>
          <a:p>
            <a:r>
              <a:rPr lang="ko-KR" altLang="en-US"/>
              <a:t>호위 의뢰</a:t>
            </a:r>
          </a:p>
          <a:p>
            <a:endParaRPr lang="en-US" altLang="ko-KR"/>
          </a:p>
          <a:p>
            <a:r>
              <a:rPr lang="ko-KR" altLang="en-US"/>
              <a:t>빈민가 주민 보호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7510B-DBC8-DEA3-DA5D-88B95B3B24C8}"/>
              </a:ext>
            </a:extLst>
          </p:cNvPr>
          <p:cNvSpPr txBox="1"/>
          <p:nvPr/>
        </p:nvSpPr>
        <p:spPr>
          <a:xfrm>
            <a:off x="6277481" y="1611085"/>
            <a:ext cx="24497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/>
          </a:p>
          <a:p>
            <a:endParaRPr lang="en-US" altLang="ko-KR"/>
          </a:p>
          <a:p>
            <a:r>
              <a:rPr lang="en-US" altLang="ko-KR" b="1"/>
              <a:t>&lt;</a:t>
            </a:r>
            <a:r>
              <a:rPr lang="ko-KR" altLang="en-US" b="1"/>
              <a:t>갱단의 의뢰</a:t>
            </a:r>
            <a:r>
              <a:rPr lang="en-US" altLang="ko-KR" b="1"/>
              <a:t>&gt;</a:t>
            </a:r>
          </a:p>
          <a:p>
            <a:endParaRPr lang="en-US" altLang="ko-KR"/>
          </a:p>
          <a:p>
            <a:r>
              <a:rPr lang="ko-KR" altLang="en-US"/>
              <a:t>불법 무기 거래 </a:t>
            </a:r>
            <a:r>
              <a:rPr lang="en-US" altLang="ko-KR"/>
              <a:t>/ </a:t>
            </a:r>
            <a:r>
              <a:rPr lang="ko-KR" altLang="en-US"/>
              <a:t>운반</a:t>
            </a:r>
          </a:p>
          <a:p>
            <a:endParaRPr lang="en-US" altLang="ko-KR"/>
          </a:p>
          <a:p>
            <a:r>
              <a:rPr lang="ko-KR" altLang="en-US"/>
              <a:t>스파이 색출 및 제거</a:t>
            </a:r>
          </a:p>
        </p:txBody>
      </p:sp>
      <p:pic>
        <p:nvPicPr>
          <p:cNvPr id="6" name="그림 5" descr="인간의 얼굴, 의류, 사람, 재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35BD98-C789-FCAC-2E99-6DC62D11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938" y="4267200"/>
            <a:ext cx="2744802" cy="2589201"/>
          </a:xfrm>
          <a:prstGeom prst="rect">
            <a:avLst/>
          </a:prstGeom>
        </p:spPr>
      </p:pic>
      <p:pic>
        <p:nvPicPr>
          <p:cNvPr id="9" name="그림 8" descr="인간의 얼굴, 무기, 의류, 액션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AE919-2158-341E-9D10-58D23662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71" y="4266715"/>
            <a:ext cx="2492829" cy="25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7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33CB1-F0DB-F7AF-2A6D-36C5BF70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BFAC9-914A-C732-9C66-FC5C9508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월드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8BA97-B7F1-F16A-A4BE-E4ED4C2C2D57}"/>
              </a:ext>
            </a:extLst>
          </p:cNvPr>
          <p:cNvSpPr txBox="1"/>
          <p:nvPr/>
        </p:nvSpPr>
        <p:spPr>
          <a:xfrm>
            <a:off x="838200" y="1547175"/>
            <a:ext cx="54646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거대도시</a:t>
            </a:r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상가 </a:t>
            </a:r>
            <a:r>
              <a:rPr lang="en-US" altLang="ko-KR"/>
              <a:t>(</a:t>
            </a:r>
            <a:r>
              <a:rPr lang="ko-KR" altLang="en-US"/>
              <a:t>음식점</a:t>
            </a:r>
            <a:r>
              <a:rPr lang="en-US" altLang="ko-KR"/>
              <a:t>,</a:t>
            </a:r>
            <a:r>
              <a:rPr lang="ko-KR" altLang="en-US"/>
              <a:t> 대형마트</a:t>
            </a:r>
            <a:r>
              <a:rPr lang="en-US" altLang="ko-KR"/>
              <a:t>,</a:t>
            </a:r>
            <a:r>
              <a:rPr lang="ko-KR" altLang="en-US"/>
              <a:t> 백화점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	공항</a:t>
            </a:r>
          </a:p>
          <a:p>
            <a:r>
              <a:rPr lang="ko-KR" altLang="en-US"/>
              <a:t>	빌딩 </a:t>
            </a:r>
            <a:r>
              <a:rPr lang="en-US" altLang="ko-KR"/>
              <a:t>/ </a:t>
            </a:r>
            <a:r>
              <a:rPr lang="ko-KR" altLang="en-US"/>
              <a:t>기업본부</a:t>
            </a:r>
            <a:endParaRPr lang="en-US" altLang="ko-KR"/>
          </a:p>
          <a:p>
            <a:r>
              <a:rPr lang="ko-KR" altLang="en-US"/>
              <a:t>	경찰서</a:t>
            </a:r>
          </a:p>
          <a:p>
            <a:r>
              <a:rPr lang="ko-KR" altLang="en-US"/>
              <a:t>	학교</a:t>
            </a:r>
          </a:p>
          <a:p>
            <a:r>
              <a:rPr lang="ko-KR" altLang="en-US"/>
              <a:t>	하수도</a:t>
            </a:r>
          </a:p>
          <a:p>
            <a:r>
              <a:rPr lang="ko-KR" altLang="en-US"/>
              <a:t>	고속도로</a:t>
            </a:r>
          </a:p>
          <a:p>
            <a:r>
              <a:rPr lang="ko-KR" altLang="en-US"/>
              <a:t>	지하철</a:t>
            </a:r>
          </a:p>
          <a:p>
            <a:r>
              <a:rPr lang="ko-KR" altLang="en-US"/>
              <a:t>	공원</a:t>
            </a:r>
          </a:p>
          <a:p>
            <a:r>
              <a:rPr lang="ko-KR" altLang="en-US"/>
              <a:t>	</a:t>
            </a:r>
            <a:r>
              <a:rPr lang="en-US" altLang="ko-KR"/>
              <a:t>	</a:t>
            </a:r>
            <a:r>
              <a:rPr lang="ko-KR" altLang="en-US"/>
              <a:t>분수대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F6AA5A-00C7-E627-CB53-747FDBD94D0D}"/>
              </a:ext>
            </a:extLst>
          </p:cNvPr>
          <p:cNvSpPr txBox="1"/>
          <p:nvPr/>
        </p:nvSpPr>
        <p:spPr>
          <a:xfrm>
            <a:off x="6531428" y="1547175"/>
            <a:ext cx="54646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벙커</a:t>
            </a:r>
          </a:p>
          <a:p>
            <a:r>
              <a:rPr lang="ko-KR" altLang="en-US"/>
              <a:t>뒷골목</a:t>
            </a:r>
          </a:p>
          <a:p>
            <a:r>
              <a:rPr lang="ko-KR" altLang="en-US"/>
              <a:t>연구소</a:t>
            </a:r>
            <a:endParaRPr lang="en-US" altLang="ko-KR"/>
          </a:p>
          <a:p>
            <a:r>
              <a:rPr lang="ko-KR" altLang="en-US"/>
              <a:t>용병들의 기지 </a:t>
            </a:r>
          </a:p>
        </p:txBody>
      </p:sp>
      <p:pic>
        <p:nvPicPr>
          <p:cNvPr id="3" name="그림 2" descr="공중의, 항공 사진, 물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EB0DB4-6CDD-4B90-87FF-1DFBF5FE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053" y="2747504"/>
            <a:ext cx="7385947" cy="411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6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3124</Words>
  <Application>Microsoft Office PowerPoint</Application>
  <PresentationFormat>와이드스크린</PresentationFormat>
  <Paragraphs>367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9" baseType="lpstr">
      <vt:lpstr>맑은 고딕</vt:lpstr>
      <vt:lpstr>Arial</vt:lpstr>
      <vt:lpstr>Office 테마</vt:lpstr>
      <vt:lpstr>Pulse City 최종기획서</vt:lpstr>
      <vt:lpstr>목차</vt:lpstr>
      <vt:lpstr>게임 컨셉</vt:lpstr>
      <vt:lpstr>기획컨셉</vt:lpstr>
      <vt:lpstr>게임사양</vt:lpstr>
      <vt:lpstr>게임 기획 - 세계관과 스토리</vt:lpstr>
      <vt:lpstr>게임 기획 - 세계관과 스토리</vt:lpstr>
      <vt:lpstr>게임 기획 - 세계관과 스토리</vt:lpstr>
      <vt:lpstr>월드</vt:lpstr>
      <vt:lpstr>직업 &amp; 무기 &amp; 스킬 - 1</vt:lpstr>
      <vt:lpstr>직업 &amp; 무기 &amp; 스킬 - 2</vt:lpstr>
      <vt:lpstr>직업 &amp; 무기 &amp; 스킬 - 3</vt:lpstr>
      <vt:lpstr>직업 &amp; 무기 &amp; 스킬 - 4</vt:lpstr>
      <vt:lpstr>직업 &amp; 무기 &amp; 스킬 - 5</vt:lpstr>
      <vt:lpstr>직업 &amp; 무기 &amp; 스킬 - 6</vt:lpstr>
      <vt:lpstr>직업 &amp; 무기 &amp; 스킬 - 7</vt:lpstr>
      <vt:lpstr>직업 &amp; 무기 &amp; 스킬 - 8</vt:lpstr>
      <vt:lpstr>직업 &amp; 무기 &amp; 스킬 - 9</vt:lpstr>
      <vt:lpstr>직업 &amp; 무기 &amp; 스킬 - 10</vt:lpstr>
      <vt:lpstr>몬스터</vt:lpstr>
      <vt:lpstr>몬스터</vt:lpstr>
      <vt:lpstr>몬스터</vt:lpstr>
      <vt:lpstr>몬스터</vt:lpstr>
      <vt:lpstr>던전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스테이터스 - 1</vt:lpstr>
      <vt:lpstr>스테이터스 - 2</vt:lpstr>
      <vt:lpstr>조작방법</vt:lpstr>
      <vt:lpstr>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노훈철(2021180007)</dc:creator>
  <cp:lastModifiedBy>노훈철(2021180007)</cp:lastModifiedBy>
  <cp:revision>6</cp:revision>
  <dcterms:created xsi:type="dcterms:W3CDTF">2025-12-21T17:45:40Z</dcterms:created>
  <dcterms:modified xsi:type="dcterms:W3CDTF">2025-12-22T08:19:02Z</dcterms:modified>
</cp:coreProperties>
</file>